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5.xml" ContentType="application/vnd.openxmlformats-officedocument.presentationml.notesSlide+xml"/>
  <Override PartName="/ppt/tags/tag19.xml" ContentType="application/vnd.openxmlformats-officedocument.presentationml.tags+xml"/>
  <Override PartName="/ppt/notesSlides/notesSlide6.xml" ContentType="application/vnd.openxmlformats-officedocument.presentationml.notesSlide+xml"/>
  <Override PartName="/ppt/tags/tag20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147476100" r:id="rId3"/>
    <p:sldId id="2147476093" r:id="rId4"/>
    <p:sldId id="2147482312" r:id="rId5"/>
    <p:sldId id="2147482315" r:id="rId6"/>
    <p:sldId id="2147482286" r:id="rId7"/>
    <p:sldId id="2147482316" r:id="rId8"/>
    <p:sldId id="2147482304" r:id="rId9"/>
    <p:sldId id="2147476259" r:id="rId10"/>
    <p:sldId id="2147476135" r:id="rId11"/>
    <p:sldId id="2147482302" r:id="rId12"/>
    <p:sldId id="2147482317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71" userDrawn="1">
          <p15:clr>
            <a:srgbClr val="A4A3A4"/>
          </p15:clr>
        </p15:guide>
        <p15:guide id="2" pos="740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F2F2F2"/>
    <a:srgbClr val="76D6FF"/>
    <a:srgbClr val="00B0F0"/>
    <a:srgbClr val="92D050"/>
    <a:srgbClr val="DAE7C3"/>
    <a:srgbClr val="1A3A61"/>
    <a:srgbClr val="D17307"/>
    <a:srgbClr val="DBD8B7"/>
    <a:srgbClr val="BAAE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348" autoAdjust="0"/>
    <p:restoredTop sz="91404" autoAdjust="0"/>
  </p:normalViewPr>
  <p:slideViewPr>
    <p:cSldViewPr snapToGrid="0" showGuides="1">
      <p:cViewPr varScale="1">
        <p:scale>
          <a:sx n="97" d="100"/>
          <a:sy n="97" d="100"/>
        </p:scale>
        <p:origin x="240" y="400"/>
      </p:cViewPr>
      <p:guideLst>
        <p:guide orient="horz" pos="3271"/>
        <p:guide pos="74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5" d="100"/>
          <a:sy n="95" d="100"/>
        </p:scale>
        <p:origin x="4360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05CC8B-BEEF-4EA3-B373-45EADEB08A3B}" type="datetimeFigureOut">
              <a:rPr lang="en-US" smtClean="0"/>
              <a:t>5/18/26</a:t>
            </a:fld>
            <a:endParaRPr lang="en-US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88B2EE-4001-4582-B58F-6557A310CB6A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614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0C262-639F-12F5-6770-490435BCB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4F9F11B5-E4C2-1D37-1CF0-5F4E0E0166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15E1E95-7D10-EDB8-0A08-4723E60AB8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8B2EE-4001-4582-B58F-6557A310CB6A}" type="slidenum">
              <a:rPr lang="en-US" smtClean="0"/>
              <a:t>1</a:t>
            </a:fld>
            <a:endParaRPr lang="en-US" dirty="0"/>
          </a:p>
        </p:txBody>
      </p:sp>
      <p:sp>
        <p:nvSpPr>
          <p:cNvPr id="6" name="Notizenplatzhalter 5">
            <a:extLst>
              <a:ext uri="{FF2B5EF4-FFF2-40B4-BE49-F238E27FC236}">
                <a16:creationId xmlns:a16="http://schemas.microsoft.com/office/drawing/2014/main" id="{F21EAC18-D4AE-9918-7543-590EBD782D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54655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C4CA72-B914-375C-07A4-D985F88F6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FE79936-42D1-0E9F-0120-15D922B020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104BCB1-F7FF-B926-856D-5944D9B7E9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1E008B-6D5B-C14D-BD5D-D9B43FCB3A42}" type="slidenum">
              <a:rPr lang="de-DE" smtClean="0"/>
              <a:t>2</a:t>
            </a:fld>
            <a:endParaRPr lang="de-DE" dirty="0"/>
          </a:p>
        </p:txBody>
      </p:sp>
      <p:sp>
        <p:nvSpPr>
          <p:cNvPr id="6" name="Notizenplatzhalter 5">
            <a:extLst>
              <a:ext uri="{FF2B5EF4-FFF2-40B4-BE49-F238E27FC236}">
                <a16:creationId xmlns:a16="http://schemas.microsoft.com/office/drawing/2014/main" id="{1D1D9E7F-3926-5A11-3A0F-AA3758D954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7504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0619C-9924-43E8-C2CB-1499368A67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36ECF00-53D2-4171-1682-98CB8A4A50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0A462777-8A6D-6F4E-3691-8F3A4AA743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98B29EB-1062-7DAD-5210-E554D0CB4F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88B2EE-4001-4582-B58F-6557A310CB6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2121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C6781-3A82-E1E2-B4D1-5C9E6E54B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6BF0A35-7B50-B8F7-57D9-6C029D171C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6D7FE202-2641-8332-E49B-A89B852338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076243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2195B-D818-B12C-8C0F-DB27F5D01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9477F2AE-5A1B-7C9F-139A-7227D8BF3F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0BAF5C1-56F9-8BC3-59A3-F3B6932E4C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1E008B-6D5B-C14D-BD5D-D9B43FCB3A42}" type="slidenum">
              <a:rPr lang="de-DE" smtClean="0"/>
              <a:t>9</a:t>
            </a:fld>
            <a:endParaRPr lang="de-DE" dirty="0"/>
          </a:p>
        </p:txBody>
      </p:sp>
      <p:sp>
        <p:nvSpPr>
          <p:cNvPr id="6" name="Notizenplatzhalter 5">
            <a:extLst>
              <a:ext uri="{FF2B5EF4-FFF2-40B4-BE49-F238E27FC236}">
                <a16:creationId xmlns:a16="http://schemas.microsoft.com/office/drawing/2014/main" id="{306323C0-9659-AAFC-7035-1702989A3C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2912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5BA72B-90C2-DCCB-A1B7-488952F01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54CB218-5FDB-6954-5949-0D338E07C3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C74AEA4-4DBA-0F8A-F93D-C8B2EBB759E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.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D293543-F4EC-98A4-4A90-20A1596B61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1E008B-6D5B-C14D-BD5D-D9B43FCB3A42}" type="slidenum">
              <a:rPr lang="de-DE" smtClean="0"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66201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A6783D-D88A-3627-984E-DB30A0870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147BB00-CEB6-4670-7652-D602DD1272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EF2C52D-4DB6-14E3-8C4E-E13D362715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.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11B8237-978B-AA9C-E25E-D5DE1565CF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1E008B-6D5B-C14D-BD5D-D9B43FCB3A42}" type="slidenum">
              <a:rPr lang="de-DE" smtClean="0"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272695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 A">
    <p:bg bwMode="gray"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 userDrawn="1">
            <p:ph type="ctrTitle"/>
          </p:nvPr>
        </p:nvSpPr>
        <p:spPr bwMode="gray">
          <a:xfrm>
            <a:off x="1756142" y="2813626"/>
            <a:ext cx="9122065" cy="699404"/>
          </a:xfrm>
          <a:prstGeom prst="rect">
            <a:avLst/>
          </a:prstGeom>
          <a:noFill/>
        </p:spPr>
        <p:txBody>
          <a:bodyPr wrap="square" lIns="54000" tIns="72000" rIns="72000" bIns="72000" anchor="b">
            <a:spAutoFit/>
          </a:bodyPr>
          <a:lstStyle>
            <a:lvl1pPr algn="l">
              <a:defRPr sz="4000">
                <a:solidFill>
                  <a:schemeClr val="bg1"/>
                </a:solidFill>
                <a:effectLst/>
                <a:latin typeface="+mj-lt"/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3" name="Untertitel 2"/>
          <p:cNvSpPr>
            <a:spLocks noGrp="1"/>
          </p:cNvSpPr>
          <p:nvPr userDrawn="1">
            <p:ph type="subTitle" idx="1"/>
          </p:nvPr>
        </p:nvSpPr>
        <p:spPr bwMode="gray">
          <a:xfrm>
            <a:off x="1756141" y="3513030"/>
            <a:ext cx="9122065" cy="465689"/>
          </a:xfrm>
          <a:prstGeom prst="rect">
            <a:avLst/>
          </a:prstGeom>
        </p:spPr>
        <p:txBody>
          <a:bodyPr wrap="square" lIns="72000" tIns="72000" rIns="72000" bIns="72000">
            <a:sp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buNone/>
              <a:defRPr sz="2000" b="1">
                <a:solidFill>
                  <a:schemeClr val="bg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701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enfolie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0A7EE1-23DD-CF41-930D-4426C98F0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7421"/>
            <a:ext cx="10515600" cy="600672"/>
          </a:xfrm>
        </p:spPr>
        <p:txBody>
          <a:bodyPr bIns="72000" anchor="b">
            <a:normAutofit/>
          </a:bodyPr>
          <a:lstStyle>
            <a:lvl1pPr>
              <a:lnSpc>
                <a:spcPct val="100000"/>
              </a:lnSpc>
              <a:defRPr sz="1800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340D9F1-251E-A948-889A-92C19FF152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0808"/>
            <a:ext cx="10515600" cy="4240832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494DC3F-C7DD-694A-9127-4F0A76525C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758092"/>
            <a:ext cx="10515600" cy="797916"/>
          </a:xfrm>
        </p:spPr>
        <p:txBody>
          <a:bodyPr vert="horz" lIns="0" tIns="0" rIns="0" bIns="0" rtlCol="0" anchor="t">
            <a:normAutofit/>
          </a:bodyPr>
          <a:lstStyle>
            <a:lvl1pPr marL="0" indent="0">
              <a:lnSpc>
                <a:spcPct val="100000"/>
              </a:lnSpc>
              <a:buNone/>
              <a:defRPr lang="de-DE" sz="2800" b="1" smtClean="0">
                <a:solidFill>
                  <a:schemeClr val="accent1"/>
                </a:solidFill>
                <a:ea typeface="+mj-ea"/>
                <a:cs typeface="+mj-cs"/>
              </a:defRPr>
            </a:lvl1pPr>
            <a:lvl2pPr>
              <a:defRPr lang="de-DE" smtClean="0"/>
            </a:lvl2pPr>
            <a:lvl3pPr>
              <a:defRPr lang="de-DE" smtClean="0"/>
            </a:lvl3pPr>
            <a:lvl4pPr>
              <a:defRPr lang="de-DE" smtClean="0"/>
            </a:lvl4pPr>
            <a:lvl5pPr>
              <a:defRPr lang="de-DE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de-DE" dirty="0"/>
              <a:t>Mastertextformat bearbeiten</a:t>
            </a:r>
          </a:p>
        </p:txBody>
      </p:sp>
      <p:sp>
        <p:nvSpPr>
          <p:cNvPr id="17" name="Foliennummernplatzhalter 5">
            <a:extLst>
              <a:ext uri="{FF2B5EF4-FFF2-40B4-BE49-F238E27FC236}">
                <a16:creationId xmlns:a16="http://schemas.microsoft.com/office/drawing/2014/main" id="{FA9C9D54-6ACC-0942-912D-F676D52E6F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2680" y="6507539"/>
            <a:ext cx="302968" cy="184666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l">
              <a:defRPr sz="1200" b="0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fld id="{E3E08E0D-2161-9442-BF04-450FD68886DE}" type="slidenum">
              <a:rPr lang="en-US" smtClean="0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593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13F5ED5-39E1-3E49-858F-21F7780F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104DD44-D6FF-AB49-B687-26F58B6DC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ABFF7-1CFD-0C4E-A3C8-365DF9B0CEC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594098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F153CC-D980-7341-B9A3-FADF94E774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8CD57348-6471-004A-956A-C415EF0209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DAF111C-36C6-2243-A103-D8F2E7045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A478F46-5796-664D-839C-617AFCA4E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AHFE 2023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BB210CC-7F41-8E4D-A3DD-BF75CC342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ABFF7-1CFD-0C4E-A3C8-365DF9B0CEC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1252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698E51-B6E2-254F-8D82-2C314FC2B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C47963C-275F-1344-8644-637A22B9D3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88E8DBB-F637-324F-BDB1-A58260A16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4C6C52-D707-3B41-AB78-249358346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AHFE 2023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EC928E9-FCE9-004C-820B-FDF1CEADB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ABFF7-1CFD-0C4E-A3C8-365DF9B0CEC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7134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00007D9-C217-6744-8D7F-06DB9A5C5A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B0145D7-B755-824C-B6C7-92EA9BCD62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EAA13BF-0586-CF46-B151-62076ACFF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25DAF81-DEE4-9E44-8CAF-49A772434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AHFE 2023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465BCE9D-2862-3047-988E-DAEC51D7B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ABFF7-1CFD-0C4E-A3C8-365DF9B0CEC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5724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B48DA9-3594-914D-9341-7AC96967D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3A76D98-BFDF-7A44-9361-D6D4A5DC9E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135D243-0A4C-C84F-95BA-B9E46D71B7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31CE8FB4-CE0E-C34D-9B38-8FAF7EDDC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AF2ABF3B-37F5-9640-8C71-6395B4D2A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AHFE 2023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7FDCE27-BF32-0344-A115-82EE8CBBD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ABFF7-1CFD-0C4E-A3C8-365DF9B0CEC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71787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EBEB97-E66E-574F-BF0F-609E856AB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D468879-EF0A-B145-9F80-CECA9DA15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7EF1D25C-1C7E-9545-8B65-1645C8A798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B64AA47-7073-1A44-8C7F-B652F898C2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B6CFAD0-F26D-1647-9638-5D65ECF1AE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BE7B8E2-6374-D746-ACFD-426D190C3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0E59F678-AE34-8B43-AA0A-BA3450AA14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AHFE 2023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B994118-B55A-6C40-9516-FCF120376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ABFF7-1CFD-0C4E-A3C8-365DF9B0CEC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576616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BB620F2-9823-724F-8017-C2D76B151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ED72D9A7-0766-F34E-B11D-F41B06D052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1C13879-091C-8F4D-AA20-A08E2206E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AHFE 2023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9B7FB8F-EDEA-0F4E-9138-04D4EC791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ABFF7-1CFD-0C4E-A3C8-365DF9B0CEC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31580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913F5ED5-39E1-3E49-858F-21F7780F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BBA7BFEC-5A7A-5549-A87D-42A5746DC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AHFE 2023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104DD44-D6FF-AB49-B687-26F58B6DC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ABFF7-1CFD-0C4E-A3C8-365DF9B0CEC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875430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D0F9DC-6FE9-0B44-877E-C2BC2656A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9C35E2A-20B3-9945-A9FC-0E8A2E1B38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EC8E642-1027-E245-85A4-A6A45CEC1C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8797A5F-95B6-2847-847D-DC00B51062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853E9B4-1578-BF4D-B757-A47AD6AAA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AHFE 2023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4C34D93-5792-E04F-8453-B11AE6C61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ABFF7-1CFD-0C4E-A3C8-365DF9B0CEC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83658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1"/>
          <p:cNvSpPr>
            <a:spLocks noGrp="1"/>
          </p:cNvSpPr>
          <p:nvPr>
            <p:ph type="body" sz="quarter" idx="13"/>
          </p:nvPr>
        </p:nvSpPr>
        <p:spPr bwMode="gray">
          <a:xfrm>
            <a:off x="424070" y="1520825"/>
            <a:ext cx="3134470" cy="600164"/>
          </a:xfrm>
          <a:prstGeom prst="rect">
            <a:avLst/>
          </a:prstGeom>
        </p:spPr>
        <p:txBody>
          <a:bodyPr vert="horz" wrap="square" lIns="91440" tIns="45720" rIns="108000" bIns="0" rtlCol="0" anchor="t" anchorCtr="0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de-DE" sz="2000" b="1" kern="0" spc="-63" smtClean="0">
                <a:solidFill>
                  <a:schemeClr val="tx1"/>
                </a:solidFill>
                <a:latin typeface="Calibri"/>
                <a:ea typeface="Roboto Slab Light"/>
                <a:cs typeface="Calibri"/>
              </a:defRPr>
            </a:lvl1pPr>
            <a:lvl2pPr marL="228600" indent="0">
              <a:buNone/>
              <a:defRPr lang="de-DE" sz="1800" smtClean="0">
                <a:latin typeface="+mn-lt"/>
              </a:defRPr>
            </a:lvl2pPr>
            <a:lvl3pPr>
              <a:defRPr lang="de-DE" sz="1800" smtClean="0">
                <a:latin typeface="+mn-lt"/>
              </a:defRPr>
            </a:lvl3pPr>
            <a:lvl4pPr>
              <a:defRPr lang="de-DE" sz="1800" smtClean="0">
                <a:latin typeface="+mn-lt"/>
              </a:defRPr>
            </a:lvl4pPr>
            <a:lvl5pPr>
              <a:defRPr lang="en-US" sz="1800">
                <a:latin typeface="+mn-lt"/>
              </a:defRPr>
            </a:lvl5pPr>
          </a:lstStyle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Formatvorlagen des</a:t>
            </a:r>
          </a:p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Textmasters bearbeiten</a:t>
            </a:r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>
            <a:lvl1pPr>
              <a:defRPr lang="en-US" sz="1400" b="1" smtClean="0">
                <a:effectLst/>
              </a:defRPr>
            </a:lvl1pPr>
          </a:lstStyle>
          <a:p>
            <a:r>
              <a:rPr lang="de-DE"/>
              <a:t>AHFE 2023</a:t>
            </a:r>
            <a:endParaRPr lang="de-DE" sz="1400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r>
              <a:rPr lang="en-US" dirty="0"/>
              <a:t>// </a:t>
            </a:r>
            <a:fld id="{AD4D5CF2-C70C-4839-9CF7-FC9B6339EDFE}" type="slidenum">
              <a:rPr lang="en-US" smtClean="0"/>
              <a:pPr/>
              <a:t>‹Nr.›</a:t>
            </a:fld>
            <a:r>
              <a:rPr lang="en-US" dirty="0"/>
              <a:t> </a:t>
            </a: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18"/>
          </p:nvPr>
        </p:nvSpPr>
        <p:spPr bwMode="gray">
          <a:xfrm>
            <a:off x="424070" y="2120989"/>
            <a:ext cx="3134470" cy="600164"/>
          </a:xfrm>
          <a:prstGeom prst="rect">
            <a:avLst/>
          </a:prstGeom>
        </p:spPr>
        <p:txBody>
          <a:bodyPr vert="horz" wrap="square" lIns="91440" tIns="45720" rIns="108000" bIns="0" rtlCol="0" anchor="t" anchorCtr="0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de-DE" sz="2000" b="1" kern="0" spc="-63" smtClean="0">
                <a:solidFill>
                  <a:schemeClr val="tx2"/>
                </a:solidFill>
                <a:latin typeface="Calibri"/>
                <a:ea typeface="Roboto Slab Light"/>
                <a:cs typeface="Calibri"/>
              </a:defRPr>
            </a:lvl1pPr>
            <a:lvl2pPr marL="228600" indent="0">
              <a:buNone/>
              <a:defRPr lang="de-DE" sz="1800" smtClean="0">
                <a:latin typeface="+mn-lt"/>
              </a:defRPr>
            </a:lvl2pPr>
            <a:lvl3pPr>
              <a:defRPr lang="de-DE" sz="1800" smtClean="0">
                <a:latin typeface="+mn-lt"/>
              </a:defRPr>
            </a:lvl3pPr>
            <a:lvl4pPr>
              <a:defRPr lang="de-DE" sz="1800" smtClean="0">
                <a:latin typeface="+mn-lt"/>
              </a:defRPr>
            </a:lvl4pPr>
            <a:lvl5pPr>
              <a:defRPr lang="en-US" sz="1800">
                <a:latin typeface="+mn-lt"/>
              </a:defRPr>
            </a:lvl5pPr>
          </a:lstStyle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Formatvorlagen des</a:t>
            </a:r>
          </a:p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Textmasters bearbeiten</a:t>
            </a:r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18" name="Textplatzhalter 17"/>
          <p:cNvSpPr>
            <a:spLocks noGrp="1"/>
          </p:cNvSpPr>
          <p:nvPr>
            <p:ph type="body" sz="quarter" idx="19"/>
          </p:nvPr>
        </p:nvSpPr>
        <p:spPr>
          <a:xfrm>
            <a:off x="3806396" y="1909947"/>
            <a:ext cx="5997172" cy="3679642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323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2F2CD3-2508-C346-A9EA-F5B1F9A7A7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8E4EEBBF-9B60-3D43-B70A-345CBA38C9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84425E2-410E-3A43-BDB7-11CB0115CD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BA40800-E924-A84B-809D-2BDC65F26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FDEC6B0-114E-BD48-9604-1203F29FA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AHFE 2023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57628FC-C489-EA45-9BC5-B6A7FF6B7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ABFF7-1CFD-0C4E-A3C8-365DF9B0CEC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68438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16E9E5-45CF-1348-940A-CA99A749A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535B555-5B42-844C-BF9D-1E0CFBDA95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2C18183-24C2-0B4C-8D89-817A00616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3391EF9-AE85-5645-8329-AA0F216E3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AHFE 2023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3348CF5-D623-5543-A840-6D89C40FF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ABFF7-1CFD-0C4E-A3C8-365DF9B0CEC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22829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7D55FE3-D4E7-4640-8BEA-3A197CEDC3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C615F2BA-F304-224A-8538-7A951C0FCF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F7C1F98-CB79-6D49-9808-D0581615C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A88FC9F-BEAC-064B-8E5E-2951EFFF7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AHFE 2023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2B4AF82-837A-B445-BB42-47DB6A7C6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ABFF7-1CFD-0C4E-A3C8-365DF9B0CEC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53023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2x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1"/>
          <p:cNvSpPr>
            <a:spLocks noGrp="1"/>
          </p:cNvSpPr>
          <p:nvPr>
            <p:ph type="body" sz="quarter" idx="13"/>
          </p:nvPr>
        </p:nvSpPr>
        <p:spPr bwMode="gray">
          <a:xfrm>
            <a:off x="424070" y="1520825"/>
            <a:ext cx="3134470" cy="600164"/>
          </a:xfrm>
          <a:prstGeom prst="rect">
            <a:avLst/>
          </a:prstGeom>
        </p:spPr>
        <p:txBody>
          <a:bodyPr vert="horz" wrap="square" lIns="91440" tIns="45720" rIns="108000" bIns="0" rtlCol="0" anchor="t" anchorCtr="0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de-DE" sz="2000" b="1" kern="0" spc="-63" smtClean="0">
                <a:solidFill>
                  <a:schemeClr val="tx1"/>
                </a:solidFill>
                <a:latin typeface="Calibri"/>
                <a:ea typeface="Roboto Slab Light"/>
                <a:cs typeface="Calibri"/>
              </a:defRPr>
            </a:lvl1pPr>
            <a:lvl2pPr marL="228600" indent="0">
              <a:buNone/>
              <a:defRPr lang="de-DE" sz="1800" smtClean="0">
                <a:latin typeface="+mn-lt"/>
              </a:defRPr>
            </a:lvl2pPr>
            <a:lvl3pPr>
              <a:defRPr lang="de-DE" sz="1800" smtClean="0">
                <a:latin typeface="+mn-lt"/>
              </a:defRPr>
            </a:lvl3pPr>
            <a:lvl4pPr>
              <a:defRPr lang="de-DE" sz="1800" smtClean="0">
                <a:latin typeface="+mn-lt"/>
              </a:defRPr>
            </a:lvl4pPr>
            <a:lvl5pPr>
              <a:defRPr lang="en-US" sz="1800">
                <a:latin typeface="+mn-lt"/>
              </a:defRPr>
            </a:lvl5pPr>
          </a:lstStyle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Formatvorlagen des</a:t>
            </a:r>
          </a:p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Textmasters bearbeiten</a:t>
            </a:r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>
            <a:lvl1pPr>
              <a:defRPr lang="en-US" sz="1400" b="1" smtClean="0">
                <a:effectLst/>
              </a:defRPr>
            </a:lvl1pPr>
          </a:lstStyle>
          <a:p>
            <a:r>
              <a:rPr lang="de-DE"/>
              <a:t>AHFE 2023</a:t>
            </a:r>
            <a:endParaRPr lang="de-DE" sz="1400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r>
              <a:rPr lang="en-US" dirty="0"/>
              <a:t>// </a:t>
            </a:r>
            <a:fld id="{AD4D5CF2-C70C-4839-9CF7-FC9B6339EDFE}" type="slidenum">
              <a:rPr lang="en-US" smtClean="0"/>
              <a:pPr/>
              <a:t>‹Nr.›</a:t>
            </a:fld>
            <a:r>
              <a:rPr lang="en-US" dirty="0"/>
              <a:t> </a:t>
            </a: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18"/>
          </p:nvPr>
        </p:nvSpPr>
        <p:spPr bwMode="gray">
          <a:xfrm>
            <a:off x="424070" y="2120989"/>
            <a:ext cx="3134470" cy="600164"/>
          </a:xfrm>
          <a:prstGeom prst="rect">
            <a:avLst/>
          </a:prstGeom>
        </p:spPr>
        <p:txBody>
          <a:bodyPr vert="horz" wrap="square" lIns="91440" tIns="45720" rIns="108000" bIns="0" rtlCol="0" anchor="t" anchorCtr="0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de-DE" sz="2000" b="1" kern="0" spc="-63" smtClean="0">
                <a:solidFill>
                  <a:schemeClr val="tx2"/>
                </a:solidFill>
                <a:latin typeface="Calibri"/>
                <a:ea typeface="Roboto Slab Light"/>
                <a:cs typeface="Calibri"/>
              </a:defRPr>
            </a:lvl1pPr>
            <a:lvl2pPr marL="228600" indent="0">
              <a:buNone/>
              <a:defRPr lang="de-DE" sz="1800" smtClean="0">
                <a:latin typeface="+mn-lt"/>
              </a:defRPr>
            </a:lvl2pPr>
            <a:lvl3pPr>
              <a:defRPr lang="de-DE" sz="1800" smtClean="0">
                <a:latin typeface="+mn-lt"/>
              </a:defRPr>
            </a:lvl3pPr>
            <a:lvl4pPr>
              <a:defRPr lang="de-DE" sz="1800" smtClean="0">
                <a:latin typeface="+mn-lt"/>
              </a:defRPr>
            </a:lvl4pPr>
            <a:lvl5pPr>
              <a:defRPr lang="en-US" sz="1800">
                <a:latin typeface="+mn-lt"/>
              </a:defRPr>
            </a:lvl5pPr>
          </a:lstStyle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Formatvorlagen des</a:t>
            </a:r>
          </a:p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Textmasters bearbeiten</a:t>
            </a:r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>
          <a:xfrm>
            <a:off x="3806394" y="1909763"/>
            <a:ext cx="3960813" cy="3679825"/>
          </a:xfrm>
        </p:spPr>
        <p:txBody>
          <a:bodyPr rIns="90000"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22" name="Textplatzhalter 2"/>
          <p:cNvSpPr>
            <a:spLocks noGrp="1"/>
          </p:cNvSpPr>
          <p:nvPr>
            <p:ph type="body" sz="quarter" idx="22"/>
          </p:nvPr>
        </p:nvSpPr>
        <p:spPr>
          <a:xfrm>
            <a:off x="7896224" y="1909763"/>
            <a:ext cx="3960813" cy="3679825"/>
          </a:xfrm>
        </p:spPr>
        <p:txBody>
          <a:bodyPr rIns="90000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30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el, Inhalt und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ildplatzhalter 3"/>
          <p:cNvSpPr>
            <a:spLocks noGrp="1"/>
          </p:cNvSpPr>
          <p:nvPr>
            <p:ph type="pic" sz="quarter" idx="23"/>
          </p:nvPr>
        </p:nvSpPr>
        <p:spPr>
          <a:xfrm>
            <a:off x="7896225" y="1909763"/>
            <a:ext cx="3960813" cy="3679825"/>
          </a:xfr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None/>
              <a:defRPr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3"/>
          </p:nvPr>
        </p:nvSpPr>
        <p:spPr bwMode="gray">
          <a:xfrm>
            <a:off x="424070" y="1520825"/>
            <a:ext cx="3134470" cy="600164"/>
          </a:xfrm>
          <a:prstGeom prst="rect">
            <a:avLst/>
          </a:prstGeom>
        </p:spPr>
        <p:txBody>
          <a:bodyPr vert="horz" wrap="square" lIns="91440" tIns="45720" rIns="108000" bIns="0" rtlCol="0" anchor="t" anchorCtr="0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de-DE" sz="2000" b="1" kern="0" spc="-63" smtClean="0">
                <a:solidFill>
                  <a:schemeClr val="tx1"/>
                </a:solidFill>
                <a:latin typeface="Calibri"/>
                <a:ea typeface="Roboto Slab Light"/>
                <a:cs typeface="Calibri"/>
              </a:defRPr>
            </a:lvl1pPr>
            <a:lvl2pPr marL="228600" indent="0">
              <a:buNone/>
              <a:defRPr lang="de-DE" sz="1800" smtClean="0">
                <a:latin typeface="+mn-lt"/>
              </a:defRPr>
            </a:lvl2pPr>
            <a:lvl3pPr>
              <a:defRPr lang="de-DE" sz="1800" smtClean="0">
                <a:latin typeface="+mn-lt"/>
              </a:defRPr>
            </a:lvl3pPr>
            <a:lvl4pPr>
              <a:defRPr lang="de-DE" sz="1800" smtClean="0">
                <a:latin typeface="+mn-lt"/>
              </a:defRPr>
            </a:lvl4pPr>
            <a:lvl5pPr>
              <a:defRPr lang="en-US" sz="1800">
                <a:latin typeface="+mn-lt"/>
              </a:defRPr>
            </a:lvl5pPr>
          </a:lstStyle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Formatvorlagen des</a:t>
            </a:r>
          </a:p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Textmasters bearbeiten</a:t>
            </a:r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>
            <a:lvl1pPr>
              <a:defRPr lang="en-US" sz="1400" b="1" smtClean="0">
                <a:effectLst/>
              </a:defRPr>
            </a:lvl1pPr>
          </a:lstStyle>
          <a:p>
            <a:r>
              <a:rPr lang="de-DE"/>
              <a:t>AHFE 2023</a:t>
            </a:r>
            <a:endParaRPr lang="de-DE" sz="1400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r>
              <a:rPr lang="en-US" dirty="0"/>
              <a:t>// </a:t>
            </a:r>
            <a:fld id="{AD4D5CF2-C70C-4839-9CF7-FC9B6339EDFE}" type="slidenum">
              <a:rPr lang="en-US" smtClean="0"/>
              <a:pPr/>
              <a:t>‹Nr.›</a:t>
            </a:fld>
            <a:r>
              <a:rPr lang="en-US" dirty="0"/>
              <a:t> </a:t>
            </a: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18"/>
          </p:nvPr>
        </p:nvSpPr>
        <p:spPr bwMode="gray">
          <a:xfrm>
            <a:off x="424070" y="2120989"/>
            <a:ext cx="3134470" cy="600164"/>
          </a:xfrm>
          <a:prstGeom prst="rect">
            <a:avLst/>
          </a:prstGeom>
        </p:spPr>
        <p:txBody>
          <a:bodyPr vert="horz" wrap="square" lIns="91440" tIns="45720" rIns="108000" bIns="0" rtlCol="0" anchor="t" anchorCtr="0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de-DE" sz="2000" b="1" kern="0" spc="-63" smtClean="0">
                <a:solidFill>
                  <a:schemeClr val="tx2"/>
                </a:solidFill>
                <a:latin typeface="Calibri"/>
                <a:ea typeface="Roboto Slab Light"/>
                <a:cs typeface="Calibri"/>
              </a:defRPr>
            </a:lvl1pPr>
            <a:lvl2pPr marL="228600" indent="0">
              <a:buNone/>
              <a:defRPr lang="de-DE" sz="1800" smtClean="0">
                <a:latin typeface="+mn-lt"/>
              </a:defRPr>
            </a:lvl2pPr>
            <a:lvl3pPr>
              <a:defRPr lang="de-DE" sz="1800" smtClean="0">
                <a:latin typeface="+mn-lt"/>
              </a:defRPr>
            </a:lvl3pPr>
            <a:lvl4pPr>
              <a:defRPr lang="de-DE" sz="1800" smtClean="0">
                <a:latin typeface="+mn-lt"/>
              </a:defRPr>
            </a:lvl4pPr>
            <a:lvl5pPr>
              <a:defRPr lang="en-US" sz="1800">
                <a:latin typeface="+mn-lt"/>
              </a:defRPr>
            </a:lvl5pPr>
          </a:lstStyle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Formatvorlagen des</a:t>
            </a:r>
          </a:p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Textmasters bearbeiten</a:t>
            </a:r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21"/>
          </p:nvPr>
        </p:nvSpPr>
        <p:spPr>
          <a:xfrm>
            <a:off x="3806394" y="1909763"/>
            <a:ext cx="3960813" cy="3679825"/>
          </a:xfrm>
        </p:spPr>
        <p:txBody>
          <a:bodyPr rIns="90000"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6473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1"/>
          <p:cNvSpPr>
            <a:spLocks noGrp="1"/>
          </p:cNvSpPr>
          <p:nvPr>
            <p:ph type="body" sz="quarter" idx="13"/>
          </p:nvPr>
        </p:nvSpPr>
        <p:spPr bwMode="gray">
          <a:xfrm>
            <a:off x="424070" y="1520825"/>
            <a:ext cx="3134470" cy="600164"/>
          </a:xfrm>
          <a:prstGeom prst="rect">
            <a:avLst/>
          </a:prstGeom>
        </p:spPr>
        <p:txBody>
          <a:bodyPr vert="horz" wrap="square" lIns="91440" tIns="45720" rIns="108000" bIns="0" rtlCol="0" anchor="t" anchorCtr="0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de-DE" sz="2000" b="1" kern="0" spc="-63" smtClean="0">
                <a:solidFill>
                  <a:schemeClr val="tx1"/>
                </a:solidFill>
                <a:latin typeface="Calibri"/>
                <a:ea typeface="Roboto Slab Light"/>
                <a:cs typeface="Calibri"/>
              </a:defRPr>
            </a:lvl1pPr>
            <a:lvl2pPr marL="228600" indent="0">
              <a:buNone/>
              <a:defRPr lang="de-DE" sz="1800" smtClean="0">
                <a:latin typeface="+mn-lt"/>
              </a:defRPr>
            </a:lvl2pPr>
            <a:lvl3pPr>
              <a:defRPr lang="de-DE" sz="1800" smtClean="0">
                <a:latin typeface="+mn-lt"/>
              </a:defRPr>
            </a:lvl3pPr>
            <a:lvl4pPr>
              <a:defRPr lang="de-DE" sz="1800" smtClean="0">
                <a:latin typeface="+mn-lt"/>
              </a:defRPr>
            </a:lvl4pPr>
            <a:lvl5pPr>
              <a:defRPr lang="en-US" sz="1800">
                <a:latin typeface="+mn-lt"/>
              </a:defRPr>
            </a:lvl5pPr>
          </a:lstStyle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Formatvorlagen des</a:t>
            </a:r>
          </a:p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Textmasters bearbeiten</a:t>
            </a:r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>
            <a:lvl1pPr>
              <a:defRPr lang="en-US" sz="1400" b="1" smtClean="0">
                <a:effectLst/>
              </a:defRPr>
            </a:lvl1pPr>
          </a:lstStyle>
          <a:p>
            <a:r>
              <a:rPr lang="de-DE"/>
              <a:t>AHFE 2023</a:t>
            </a:r>
            <a:endParaRPr lang="de-DE" sz="1400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r>
              <a:rPr lang="en-US" dirty="0"/>
              <a:t>// </a:t>
            </a:r>
            <a:fld id="{AD4D5CF2-C70C-4839-9CF7-FC9B6339EDFE}" type="slidenum">
              <a:rPr lang="en-US" smtClean="0"/>
              <a:pPr/>
              <a:t>‹Nr.›</a:t>
            </a:fld>
            <a:r>
              <a:rPr lang="en-US" dirty="0"/>
              <a:t> </a:t>
            </a: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18"/>
          </p:nvPr>
        </p:nvSpPr>
        <p:spPr bwMode="gray">
          <a:xfrm>
            <a:off x="424070" y="2120989"/>
            <a:ext cx="3134470" cy="600164"/>
          </a:xfrm>
          <a:prstGeom prst="rect">
            <a:avLst/>
          </a:prstGeom>
        </p:spPr>
        <p:txBody>
          <a:bodyPr vert="horz" wrap="square" lIns="91440" tIns="45720" rIns="108000" bIns="0" rtlCol="0" anchor="t" anchorCtr="0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de-DE" sz="2000" b="1" kern="0" spc="-63" smtClean="0">
                <a:solidFill>
                  <a:schemeClr val="tx2"/>
                </a:solidFill>
                <a:latin typeface="Calibri"/>
                <a:ea typeface="Roboto Slab Light"/>
                <a:cs typeface="Calibri"/>
              </a:defRPr>
            </a:lvl1pPr>
            <a:lvl2pPr marL="228600" indent="0">
              <a:buNone/>
              <a:defRPr lang="de-DE" sz="1800" smtClean="0">
                <a:latin typeface="+mn-lt"/>
              </a:defRPr>
            </a:lvl2pPr>
            <a:lvl3pPr>
              <a:defRPr lang="de-DE" sz="1800" smtClean="0">
                <a:latin typeface="+mn-lt"/>
              </a:defRPr>
            </a:lvl3pPr>
            <a:lvl4pPr>
              <a:defRPr lang="de-DE" sz="1800" smtClean="0">
                <a:latin typeface="+mn-lt"/>
              </a:defRPr>
            </a:lvl4pPr>
            <a:lvl5pPr>
              <a:defRPr lang="en-US" sz="1800">
                <a:latin typeface="+mn-lt"/>
              </a:defRPr>
            </a:lvl5pPr>
          </a:lstStyle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Formatvorlagen des</a:t>
            </a:r>
          </a:p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Textmasters bearbeiten</a:t>
            </a:r>
          </a:p>
        </p:txBody>
      </p:sp>
      <p:sp>
        <p:nvSpPr>
          <p:cNvPr id="11" name="Titel 10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842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1"/>
          <p:cNvSpPr>
            <a:spLocks noGrp="1"/>
          </p:cNvSpPr>
          <p:nvPr>
            <p:ph type="body" sz="quarter" idx="13"/>
          </p:nvPr>
        </p:nvSpPr>
        <p:spPr bwMode="gray">
          <a:xfrm>
            <a:off x="1314617" y="1520825"/>
            <a:ext cx="3134470" cy="600164"/>
          </a:xfrm>
          <a:prstGeom prst="rect">
            <a:avLst/>
          </a:prstGeom>
        </p:spPr>
        <p:txBody>
          <a:bodyPr vert="horz" wrap="square" lIns="91440" tIns="45720" rIns="108000" bIns="0" rtlCol="0" anchor="t" anchorCtr="0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de-DE" sz="2000" b="1" kern="0" spc="-63" smtClean="0">
                <a:solidFill>
                  <a:schemeClr val="tx1"/>
                </a:solidFill>
                <a:latin typeface="Calibri"/>
                <a:ea typeface="Roboto Slab Light"/>
                <a:cs typeface="Calibri"/>
              </a:defRPr>
            </a:lvl1pPr>
            <a:lvl2pPr marL="228600" indent="0">
              <a:buNone/>
              <a:defRPr lang="de-DE" sz="1800" smtClean="0">
                <a:latin typeface="+mn-lt"/>
              </a:defRPr>
            </a:lvl2pPr>
            <a:lvl3pPr>
              <a:defRPr lang="de-DE" sz="1800" smtClean="0">
                <a:latin typeface="+mn-lt"/>
              </a:defRPr>
            </a:lvl3pPr>
            <a:lvl4pPr>
              <a:defRPr lang="de-DE" sz="1800" smtClean="0">
                <a:latin typeface="+mn-lt"/>
              </a:defRPr>
            </a:lvl4pPr>
            <a:lvl5pPr>
              <a:defRPr lang="en-US" sz="1800">
                <a:latin typeface="+mn-lt"/>
              </a:defRPr>
            </a:lvl5pPr>
          </a:lstStyle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Formatvorlagen des</a:t>
            </a:r>
          </a:p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Textmasters bearbeiten</a:t>
            </a:r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>
            <a:lvl1pPr>
              <a:defRPr lang="en-US" sz="1400" b="1" smtClean="0">
                <a:effectLst/>
              </a:defRPr>
            </a:lvl1pPr>
          </a:lstStyle>
          <a:p>
            <a:r>
              <a:rPr lang="de-DE"/>
              <a:t>AHFE 2023</a:t>
            </a:r>
            <a:endParaRPr lang="de-DE" sz="1400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r>
              <a:rPr lang="en-US" dirty="0"/>
              <a:t>// </a:t>
            </a:r>
            <a:fld id="{AD4D5CF2-C70C-4839-9CF7-FC9B6339EDFE}" type="slidenum">
              <a:rPr lang="en-US" smtClean="0"/>
              <a:pPr/>
              <a:t>‹Nr.›</a:t>
            </a:fld>
            <a:r>
              <a:rPr lang="en-US" dirty="0"/>
              <a:t> </a:t>
            </a: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18"/>
          </p:nvPr>
        </p:nvSpPr>
        <p:spPr bwMode="gray">
          <a:xfrm>
            <a:off x="1314617" y="2120989"/>
            <a:ext cx="3134470" cy="600164"/>
          </a:xfrm>
          <a:prstGeom prst="rect">
            <a:avLst/>
          </a:prstGeom>
        </p:spPr>
        <p:txBody>
          <a:bodyPr vert="horz" wrap="square" lIns="91440" tIns="45720" rIns="108000" bIns="0" rtlCol="0" anchor="t" anchorCtr="0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de-DE" sz="2000" b="1" kern="0" spc="-63" smtClean="0">
                <a:solidFill>
                  <a:schemeClr val="tx2"/>
                </a:solidFill>
                <a:latin typeface="Calibri"/>
                <a:ea typeface="Roboto Slab Light"/>
                <a:cs typeface="Calibri"/>
              </a:defRPr>
            </a:lvl1pPr>
            <a:lvl2pPr marL="228600" indent="0">
              <a:buNone/>
              <a:defRPr lang="de-DE" sz="1800" smtClean="0">
                <a:latin typeface="+mn-lt"/>
              </a:defRPr>
            </a:lvl2pPr>
            <a:lvl3pPr>
              <a:defRPr lang="de-DE" sz="1800" smtClean="0">
                <a:latin typeface="+mn-lt"/>
              </a:defRPr>
            </a:lvl3pPr>
            <a:lvl4pPr>
              <a:defRPr lang="de-DE" sz="1800" smtClean="0">
                <a:latin typeface="+mn-lt"/>
              </a:defRPr>
            </a:lvl4pPr>
            <a:lvl5pPr>
              <a:defRPr lang="en-US" sz="1800">
                <a:latin typeface="+mn-lt"/>
              </a:defRPr>
            </a:lvl5pPr>
          </a:lstStyle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Formatvorlagen des</a:t>
            </a:r>
          </a:p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Textmasters bearbeiten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15938" y="1425670"/>
            <a:ext cx="764222" cy="710964"/>
          </a:xfrm>
          <a:prstGeom prst="rect">
            <a:avLst/>
          </a:prstGeom>
        </p:spPr>
        <p:txBody>
          <a:bodyPr vert="horz" wrap="square" lIns="0" tIns="45720" rIns="108000" bIns="0" rtlCol="0" anchor="t" anchorCtr="0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de-DE" sz="4800" b="1" kern="0" spc="-63" smtClean="0">
                <a:solidFill>
                  <a:schemeClr val="tx2"/>
                </a:solidFill>
                <a:latin typeface="Calibri"/>
                <a:ea typeface="Roboto Slab Light"/>
                <a:cs typeface="Calibri"/>
              </a:defRPr>
            </a:lvl1pPr>
            <a:lvl2pPr marL="228600" indent="0">
              <a:buNone/>
              <a:defRPr lang="de-DE" sz="1800" smtClean="0">
                <a:latin typeface="+mn-lt"/>
              </a:defRPr>
            </a:lvl2pPr>
            <a:lvl3pPr>
              <a:defRPr lang="de-DE" sz="1800" smtClean="0">
                <a:latin typeface="+mn-lt"/>
              </a:defRPr>
            </a:lvl3pPr>
            <a:lvl4pPr>
              <a:defRPr lang="de-DE" sz="1800" smtClean="0">
                <a:latin typeface="+mn-lt"/>
              </a:defRPr>
            </a:lvl4pPr>
            <a:lvl5pPr>
              <a:defRPr lang="en-US" sz="1800">
                <a:latin typeface="+mn-lt"/>
              </a:defRPr>
            </a:lvl5pPr>
          </a:lstStyle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01</a:t>
            </a:r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20"/>
          </p:nvPr>
        </p:nvSpPr>
        <p:spPr>
          <a:xfrm>
            <a:off x="4696941" y="1520825"/>
            <a:ext cx="7160097" cy="4068763"/>
          </a:xfr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vert="horz" lIns="91440" tIns="45720" rIns="90000" bIns="45720" rtlCol="0">
            <a:noAutofit/>
          </a:bodyPr>
          <a:lstStyle>
            <a:lvl1pPr>
              <a:defRPr lang="en-US" dirty="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pPr marL="0" lv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7998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1"/>
          <p:cNvSpPr>
            <a:spLocks noGrp="1"/>
          </p:cNvSpPr>
          <p:nvPr>
            <p:ph type="body" sz="quarter" idx="13"/>
          </p:nvPr>
        </p:nvSpPr>
        <p:spPr bwMode="gray">
          <a:xfrm>
            <a:off x="1314617" y="1520825"/>
            <a:ext cx="3134470" cy="600164"/>
          </a:xfrm>
          <a:prstGeom prst="rect">
            <a:avLst/>
          </a:prstGeom>
        </p:spPr>
        <p:txBody>
          <a:bodyPr vert="horz" wrap="square" lIns="91440" tIns="45720" rIns="108000" bIns="0" rtlCol="0" anchor="t" anchorCtr="0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de-DE" sz="2000" b="1" kern="0" spc="-63" smtClean="0">
                <a:solidFill>
                  <a:schemeClr val="tx1"/>
                </a:solidFill>
                <a:latin typeface="Calibri"/>
                <a:ea typeface="Roboto Slab Light"/>
                <a:cs typeface="Calibri"/>
              </a:defRPr>
            </a:lvl1pPr>
            <a:lvl2pPr marL="228600" indent="0">
              <a:buNone/>
              <a:defRPr lang="de-DE" sz="1800" smtClean="0">
                <a:latin typeface="+mn-lt"/>
              </a:defRPr>
            </a:lvl2pPr>
            <a:lvl3pPr>
              <a:defRPr lang="de-DE" sz="1800" smtClean="0">
                <a:latin typeface="+mn-lt"/>
              </a:defRPr>
            </a:lvl3pPr>
            <a:lvl4pPr>
              <a:defRPr lang="de-DE" sz="1800" smtClean="0">
                <a:latin typeface="+mn-lt"/>
              </a:defRPr>
            </a:lvl4pPr>
            <a:lvl5pPr>
              <a:defRPr lang="en-US" sz="1800">
                <a:latin typeface="+mn-lt"/>
              </a:defRPr>
            </a:lvl5pPr>
          </a:lstStyle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Formatvorlagen des</a:t>
            </a:r>
          </a:p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Textmasters bearbeiten</a:t>
            </a:r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>
            <a:lvl1pPr>
              <a:defRPr lang="en-US" sz="1400" b="1" smtClean="0">
                <a:effectLst/>
              </a:defRPr>
            </a:lvl1pPr>
          </a:lstStyle>
          <a:p>
            <a:r>
              <a:rPr lang="de-DE"/>
              <a:t>AHFE 2023</a:t>
            </a:r>
            <a:endParaRPr lang="de-DE" sz="1400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r>
              <a:rPr lang="en-US" dirty="0"/>
              <a:t>// </a:t>
            </a:r>
            <a:fld id="{AD4D5CF2-C70C-4839-9CF7-FC9B6339EDFE}" type="slidenum">
              <a:rPr lang="en-US" smtClean="0"/>
              <a:pPr/>
              <a:t>‹Nr.›</a:t>
            </a:fld>
            <a:r>
              <a:rPr lang="en-US" dirty="0"/>
              <a:t> </a:t>
            </a:r>
          </a:p>
        </p:txBody>
      </p:sp>
      <p:sp>
        <p:nvSpPr>
          <p:cNvPr id="10" name="Textplatzhalter 11"/>
          <p:cNvSpPr>
            <a:spLocks noGrp="1"/>
          </p:cNvSpPr>
          <p:nvPr>
            <p:ph type="body" sz="quarter" idx="18"/>
          </p:nvPr>
        </p:nvSpPr>
        <p:spPr bwMode="gray">
          <a:xfrm>
            <a:off x="1314617" y="2120989"/>
            <a:ext cx="3134470" cy="600164"/>
          </a:xfrm>
          <a:prstGeom prst="rect">
            <a:avLst/>
          </a:prstGeom>
        </p:spPr>
        <p:txBody>
          <a:bodyPr vert="horz" wrap="square" lIns="91440" tIns="45720" rIns="108000" bIns="0" rtlCol="0" anchor="t" anchorCtr="0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de-DE" sz="2000" b="1" kern="0" spc="-63" smtClean="0">
                <a:solidFill>
                  <a:schemeClr val="tx2"/>
                </a:solidFill>
                <a:latin typeface="Calibri"/>
                <a:ea typeface="Roboto Slab Light"/>
                <a:cs typeface="Calibri"/>
              </a:defRPr>
            </a:lvl1pPr>
            <a:lvl2pPr marL="228600" indent="0">
              <a:buNone/>
              <a:defRPr lang="de-DE" sz="1800" smtClean="0">
                <a:latin typeface="+mn-lt"/>
              </a:defRPr>
            </a:lvl2pPr>
            <a:lvl3pPr>
              <a:defRPr lang="de-DE" sz="1800" smtClean="0">
                <a:latin typeface="+mn-lt"/>
              </a:defRPr>
            </a:lvl3pPr>
            <a:lvl4pPr>
              <a:defRPr lang="de-DE" sz="1800" smtClean="0">
                <a:latin typeface="+mn-lt"/>
              </a:defRPr>
            </a:lvl4pPr>
            <a:lvl5pPr>
              <a:defRPr lang="en-US" sz="1800">
                <a:latin typeface="+mn-lt"/>
              </a:defRPr>
            </a:lvl5pPr>
          </a:lstStyle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Formatvorlagen des</a:t>
            </a:r>
          </a:p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Textmasters bearbeiten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15938" y="1425670"/>
            <a:ext cx="764222" cy="710964"/>
          </a:xfrm>
          <a:prstGeom prst="rect">
            <a:avLst/>
          </a:prstGeom>
        </p:spPr>
        <p:txBody>
          <a:bodyPr vert="horz" wrap="square" lIns="0" tIns="45720" rIns="108000" bIns="0" rtlCol="0" anchor="t" anchorCtr="0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de-DE" sz="4800" b="1" kern="0" spc="-63" smtClean="0">
                <a:solidFill>
                  <a:schemeClr val="tx2"/>
                </a:solidFill>
                <a:latin typeface="Calibri"/>
                <a:ea typeface="Roboto Slab Light"/>
                <a:cs typeface="Calibri"/>
              </a:defRPr>
            </a:lvl1pPr>
            <a:lvl2pPr marL="228600" indent="0">
              <a:buNone/>
              <a:defRPr lang="de-DE" sz="1800" smtClean="0">
                <a:latin typeface="+mn-lt"/>
              </a:defRPr>
            </a:lvl2pPr>
            <a:lvl3pPr>
              <a:defRPr lang="de-DE" sz="1800" smtClean="0">
                <a:latin typeface="+mn-lt"/>
              </a:defRPr>
            </a:lvl3pPr>
            <a:lvl4pPr>
              <a:defRPr lang="de-DE" sz="1800" smtClean="0">
                <a:latin typeface="+mn-lt"/>
              </a:defRPr>
            </a:lvl4pPr>
            <a:lvl5pPr>
              <a:defRPr lang="en-US" sz="1800">
                <a:latin typeface="+mn-lt"/>
              </a:defRPr>
            </a:lvl5pPr>
          </a:lstStyle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1283490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1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314617" y="1520825"/>
            <a:ext cx="7717088" cy="323165"/>
          </a:xfrm>
          <a:prstGeom prst="rect">
            <a:avLst/>
          </a:prstGeom>
        </p:spPr>
        <p:txBody>
          <a:bodyPr vert="horz" wrap="square" lIns="91440" tIns="45720" rIns="108000" bIns="0" rtlCol="0" anchor="t" anchorCtr="0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de-DE" sz="2000" b="1" kern="0" spc="-63" smtClean="0">
                <a:solidFill>
                  <a:schemeClr val="tx1"/>
                </a:solidFill>
                <a:latin typeface="Calibri"/>
                <a:ea typeface="Roboto Slab Light"/>
                <a:cs typeface="Calibri"/>
              </a:defRPr>
            </a:lvl1pPr>
            <a:lvl2pPr marL="228600" indent="0">
              <a:buNone/>
              <a:defRPr lang="de-DE" sz="1800" smtClean="0">
                <a:latin typeface="+mn-lt"/>
              </a:defRPr>
            </a:lvl2pPr>
            <a:lvl3pPr>
              <a:defRPr lang="de-DE" sz="1800" smtClean="0">
                <a:latin typeface="+mn-lt"/>
              </a:defRPr>
            </a:lvl3pPr>
            <a:lvl4pPr>
              <a:defRPr lang="de-DE" sz="1800" smtClean="0">
                <a:latin typeface="+mn-lt"/>
              </a:defRPr>
            </a:lvl4pPr>
            <a:lvl5pPr>
              <a:defRPr lang="en-US" sz="1800">
                <a:latin typeface="+mn-lt"/>
              </a:defRPr>
            </a:lvl5pPr>
          </a:lstStyle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Team</a:t>
            </a:r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5"/>
          </p:nvPr>
        </p:nvSpPr>
        <p:spPr bwMode="gray">
          <a:xfrm>
            <a:off x="317739" y="6051549"/>
            <a:ext cx="1102488" cy="365125"/>
          </a:xfrm>
        </p:spPr>
        <p:txBody>
          <a:bodyPr/>
          <a:lstStyle>
            <a:lvl1pPr>
              <a:defRPr lang="en-US" sz="1400" b="0" i="0" baseline="0" smtClean="0">
                <a:solidFill>
                  <a:schemeClr val="tx2"/>
                </a:solidFill>
                <a:effectLst/>
              </a:defRPr>
            </a:lvl1pPr>
          </a:lstStyle>
          <a:p>
            <a:r>
              <a:rPr lang="de-DE" dirty="0"/>
              <a:t>AHFE 2023</a:t>
            </a:r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6"/>
          </p:nvPr>
        </p:nvSpPr>
        <p:spPr bwMode="gray">
          <a:xfrm>
            <a:off x="10305762" y="6067423"/>
            <a:ext cx="1402589" cy="365125"/>
          </a:xfrm>
        </p:spPr>
        <p:txBody>
          <a:bodyPr/>
          <a:lstStyle/>
          <a:p>
            <a:r>
              <a:rPr lang="en-US" dirty="0"/>
              <a:t>// </a:t>
            </a:r>
            <a:fld id="{AD4D5CF2-C70C-4839-9CF7-FC9B6339EDFE}" type="slidenum">
              <a:rPr lang="en-US" smtClean="0"/>
              <a:pPr/>
              <a:t>‹Nr.›</a:t>
            </a:fld>
            <a:r>
              <a:rPr lang="en-US" dirty="0"/>
              <a:t> 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15938" y="1425670"/>
            <a:ext cx="764222" cy="710964"/>
          </a:xfrm>
          <a:prstGeom prst="rect">
            <a:avLst/>
          </a:prstGeom>
        </p:spPr>
        <p:txBody>
          <a:bodyPr vert="horz" wrap="square" lIns="0" tIns="45720" rIns="108000" bIns="0" rtlCol="0" anchor="t" anchorCtr="0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de-DE" sz="4800" b="1" kern="0" spc="-63" smtClean="0">
                <a:solidFill>
                  <a:schemeClr val="tx2"/>
                </a:solidFill>
                <a:latin typeface="Calibri"/>
                <a:ea typeface="Roboto Slab Light"/>
                <a:cs typeface="Calibri"/>
              </a:defRPr>
            </a:lvl1pPr>
            <a:lvl2pPr marL="228600" indent="0">
              <a:buNone/>
              <a:defRPr lang="de-DE" sz="1800" smtClean="0">
                <a:latin typeface="+mn-lt"/>
              </a:defRPr>
            </a:lvl2pPr>
            <a:lvl3pPr>
              <a:defRPr lang="de-DE" sz="1800" smtClean="0">
                <a:latin typeface="+mn-lt"/>
              </a:defRPr>
            </a:lvl3pPr>
            <a:lvl4pPr>
              <a:defRPr lang="de-DE" sz="1800" smtClean="0">
                <a:latin typeface="+mn-lt"/>
              </a:defRPr>
            </a:lvl4pPr>
            <a:lvl5pPr>
              <a:defRPr lang="en-US" sz="1800">
                <a:latin typeface="+mn-lt"/>
              </a:defRPr>
            </a:lvl5pPr>
          </a:lstStyle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01</a:t>
            </a:r>
          </a:p>
        </p:txBody>
      </p:sp>
      <p:sp>
        <p:nvSpPr>
          <p:cNvPr id="4" name="Bildplatzhalter 3"/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1420227" y="2393965"/>
            <a:ext cx="1463174" cy="1950898"/>
          </a:xfr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1" name="Bildplatzhalter 3"/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3513125" y="2393965"/>
            <a:ext cx="1463174" cy="1950898"/>
          </a:xfr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3" name="Bildplatzhalter 3"/>
          <p:cNvSpPr>
            <a:spLocks noGrp="1" noChangeAspect="1"/>
          </p:cNvSpPr>
          <p:nvPr>
            <p:ph type="pic" sz="quarter" idx="22" hasCustomPrompt="1"/>
          </p:nvPr>
        </p:nvSpPr>
        <p:spPr>
          <a:xfrm>
            <a:off x="5606023" y="2393965"/>
            <a:ext cx="1463174" cy="1950898"/>
          </a:xfr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5" name="Bildplatzhalter 3"/>
          <p:cNvSpPr>
            <a:spLocks noGrp="1" noChangeAspect="1"/>
          </p:cNvSpPr>
          <p:nvPr>
            <p:ph type="pic" sz="quarter" idx="23" hasCustomPrompt="1"/>
          </p:nvPr>
        </p:nvSpPr>
        <p:spPr>
          <a:xfrm>
            <a:off x="7698921" y="2393965"/>
            <a:ext cx="1463174" cy="1950898"/>
          </a:xfr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17" name="Bildplatzhalter 3"/>
          <p:cNvSpPr>
            <a:spLocks noGrp="1" noChangeAspect="1"/>
          </p:cNvSpPr>
          <p:nvPr>
            <p:ph type="pic" sz="quarter" idx="24" hasCustomPrompt="1"/>
          </p:nvPr>
        </p:nvSpPr>
        <p:spPr>
          <a:xfrm>
            <a:off x="9791820" y="2393965"/>
            <a:ext cx="1463174" cy="1950898"/>
          </a:xfr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420227" y="4553829"/>
            <a:ext cx="1916532" cy="296778"/>
          </a:xfrm>
        </p:spPr>
        <p:txBody>
          <a:bodyPr lIns="72000" tIns="36000" rIns="72000" bIns="36000"/>
          <a:lstStyle>
            <a:lvl1pPr marL="0" indent="0" algn="l">
              <a:buFont typeface="Arial" panose="020B0604020202020204" pitchFamily="34" charset="0"/>
              <a:buNone/>
              <a:defRPr sz="1400" baseline="0"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8" name="Textplatzhalter 5"/>
          <p:cNvSpPr>
            <a:spLocks noGrp="1"/>
          </p:cNvSpPr>
          <p:nvPr>
            <p:ph type="body" sz="quarter" idx="27"/>
          </p:nvPr>
        </p:nvSpPr>
        <p:spPr>
          <a:xfrm>
            <a:off x="1420227" y="4850606"/>
            <a:ext cx="1916532" cy="706897"/>
          </a:xfrm>
        </p:spPr>
        <p:txBody>
          <a:bodyPr lIns="72000" tIns="36000" rIns="72000" bIns="36000"/>
          <a:lstStyle>
            <a:lvl1pPr marL="0" indent="0" algn="l">
              <a:buFont typeface="Arial" panose="020B0604020202020204" pitchFamily="34" charset="0"/>
              <a:buNone/>
              <a:defRPr lang="en-US" sz="1000" kern="1200" dirty="0">
                <a:solidFill>
                  <a:schemeClr val="tx1"/>
                </a:solidFill>
                <a:latin typeface="+mn-lt"/>
                <a:ea typeface="+mn-ea"/>
                <a:cs typeface="Lato Light" panose="020F0402020204030203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29" name="Textplatzhalter 5"/>
          <p:cNvSpPr>
            <a:spLocks noGrp="1"/>
          </p:cNvSpPr>
          <p:nvPr>
            <p:ph type="body" sz="quarter" idx="28" hasCustomPrompt="1"/>
          </p:nvPr>
        </p:nvSpPr>
        <p:spPr>
          <a:xfrm>
            <a:off x="3513125" y="4553829"/>
            <a:ext cx="1916532" cy="296778"/>
          </a:xfrm>
        </p:spPr>
        <p:txBody>
          <a:bodyPr lIns="72000" tIns="36000" rIns="72000" bIns="36000"/>
          <a:lstStyle>
            <a:lvl1pPr marL="0" indent="0" algn="l">
              <a:buFont typeface="Arial" panose="020B0604020202020204" pitchFamily="34" charset="0"/>
              <a:buNone/>
              <a:defRPr sz="1400" baseline="0"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0" name="Textplatzhalter 5"/>
          <p:cNvSpPr>
            <a:spLocks noGrp="1"/>
          </p:cNvSpPr>
          <p:nvPr>
            <p:ph type="body" sz="quarter" idx="29"/>
          </p:nvPr>
        </p:nvSpPr>
        <p:spPr>
          <a:xfrm>
            <a:off x="3513125" y="4850606"/>
            <a:ext cx="1916532" cy="706897"/>
          </a:xfrm>
        </p:spPr>
        <p:txBody>
          <a:bodyPr lIns="72000" tIns="36000" rIns="72000" bIns="36000"/>
          <a:lstStyle>
            <a:lvl1pPr marL="0" indent="0" algn="l">
              <a:buFont typeface="Arial" panose="020B0604020202020204" pitchFamily="34" charset="0"/>
              <a:buNone/>
              <a:defRPr lang="en-US" sz="1000" kern="1200" dirty="0">
                <a:solidFill>
                  <a:schemeClr val="tx1"/>
                </a:solidFill>
                <a:latin typeface="+mn-lt"/>
                <a:ea typeface="+mn-ea"/>
                <a:cs typeface="Lato Light" panose="020F0402020204030203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1" name="Textplatzhalter 5"/>
          <p:cNvSpPr>
            <a:spLocks noGrp="1"/>
          </p:cNvSpPr>
          <p:nvPr>
            <p:ph type="body" sz="quarter" idx="30" hasCustomPrompt="1"/>
          </p:nvPr>
        </p:nvSpPr>
        <p:spPr>
          <a:xfrm>
            <a:off x="5606023" y="4553829"/>
            <a:ext cx="1916532" cy="296778"/>
          </a:xfrm>
        </p:spPr>
        <p:txBody>
          <a:bodyPr lIns="72000" tIns="36000" rIns="72000" bIns="36000"/>
          <a:lstStyle>
            <a:lvl1pPr marL="0" indent="0" algn="l">
              <a:buFont typeface="Arial" panose="020B0604020202020204" pitchFamily="34" charset="0"/>
              <a:buNone/>
              <a:defRPr sz="1400" baseline="0"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2" name="Textplatzhalter 5"/>
          <p:cNvSpPr>
            <a:spLocks noGrp="1"/>
          </p:cNvSpPr>
          <p:nvPr>
            <p:ph type="body" sz="quarter" idx="31"/>
          </p:nvPr>
        </p:nvSpPr>
        <p:spPr>
          <a:xfrm>
            <a:off x="5606023" y="4850606"/>
            <a:ext cx="1916532" cy="706897"/>
          </a:xfrm>
        </p:spPr>
        <p:txBody>
          <a:bodyPr lIns="72000" tIns="36000" rIns="72000" bIns="36000"/>
          <a:lstStyle>
            <a:lvl1pPr marL="0" indent="0" algn="l">
              <a:buFont typeface="Arial" panose="020B0604020202020204" pitchFamily="34" charset="0"/>
              <a:buNone/>
              <a:defRPr lang="en-US" sz="1000" kern="1200" dirty="0">
                <a:solidFill>
                  <a:schemeClr val="tx1"/>
                </a:solidFill>
                <a:latin typeface="+mn-lt"/>
                <a:ea typeface="+mn-ea"/>
                <a:cs typeface="Lato Light" panose="020F0402020204030203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3" name="Textplatzhalter 5"/>
          <p:cNvSpPr>
            <a:spLocks noGrp="1"/>
          </p:cNvSpPr>
          <p:nvPr>
            <p:ph type="body" sz="quarter" idx="32" hasCustomPrompt="1"/>
          </p:nvPr>
        </p:nvSpPr>
        <p:spPr>
          <a:xfrm>
            <a:off x="7698921" y="4553829"/>
            <a:ext cx="1916532" cy="296778"/>
          </a:xfrm>
        </p:spPr>
        <p:txBody>
          <a:bodyPr lIns="72000" tIns="36000" rIns="72000" bIns="36000"/>
          <a:lstStyle>
            <a:lvl1pPr marL="0" indent="0" algn="l">
              <a:buFont typeface="Arial" panose="020B0604020202020204" pitchFamily="34" charset="0"/>
              <a:buNone/>
              <a:defRPr sz="1400" baseline="0"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4" name="Textplatzhalter 5"/>
          <p:cNvSpPr>
            <a:spLocks noGrp="1"/>
          </p:cNvSpPr>
          <p:nvPr>
            <p:ph type="body" sz="quarter" idx="33"/>
          </p:nvPr>
        </p:nvSpPr>
        <p:spPr>
          <a:xfrm>
            <a:off x="7698921" y="4850606"/>
            <a:ext cx="1916532" cy="706897"/>
          </a:xfrm>
        </p:spPr>
        <p:txBody>
          <a:bodyPr lIns="72000" tIns="36000" rIns="72000" bIns="36000"/>
          <a:lstStyle>
            <a:lvl1pPr marL="0" indent="0" algn="l">
              <a:buFont typeface="Arial" panose="020B0604020202020204" pitchFamily="34" charset="0"/>
              <a:buNone/>
              <a:defRPr lang="en-US" sz="1000" kern="1200" dirty="0">
                <a:solidFill>
                  <a:schemeClr val="tx1"/>
                </a:solidFill>
                <a:latin typeface="+mn-lt"/>
                <a:ea typeface="+mn-ea"/>
                <a:cs typeface="Lato Light" panose="020F0402020204030203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35" name="Textplatzhalter 5"/>
          <p:cNvSpPr>
            <a:spLocks noGrp="1"/>
          </p:cNvSpPr>
          <p:nvPr>
            <p:ph type="body" sz="quarter" idx="34" hasCustomPrompt="1"/>
          </p:nvPr>
        </p:nvSpPr>
        <p:spPr>
          <a:xfrm>
            <a:off x="9791819" y="4553829"/>
            <a:ext cx="1916532" cy="296778"/>
          </a:xfrm>
        </p:spPr>
        <p:txBody>
          <a:bodyPr lIns="72000" tIns="36000" rIns="72000" bIns="36000"/>
          <a:lstStyle>
            <a:lvl1pPr marL="0" indent="0" algn="l">
              <a:buFont typeface="Arial" panose="020B0604020202020204" pitchFamily="34" charset="0"/>
              <a:buNone/>
              <a:defRPr sz="1400" baseline="0">
                <a:latin typeface="+mn-lt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36" name="Textplatzhalter 5"/>
          <p:cNvSpPr>
            <a:spLocks noGrp="1"/>
          </p:cNvSpPr>
          <p:nvPr>
            <p:ph type="body" sz="quarter" idx="35"/>
          </p:nvPr>
        </p:nvSpPr>
        <p:spPr>
          <a:xfrm>
            <a:off x="9791819" y="4850606"/>
            <a:ext cx="1916532" cy="706897"/>
          </a:xfrm>
        </p:spPr>
        <p:txBody>
          <a:bodyPr lIns="72000" tIns="36000" rIns="72000" bIns="36000"/>
          <a:lstStyle>
            <a:lvl1pPr marL="0" indent="0" algn="l">
              <a:buFont typeface="Arial" panose="020B0604020202020204" pitchFamily="34" charset="0"/>
              <a:buNone/>
              <a:defRPr lang="en-US" sz="1000" kern="1200" dirty="0">
                <a:solidFill>
                  <a:schemeClr val="tx1"/>
                </a:solidFill>
                <a:latin typeface="+mn-lt"/>
                <a:ea typeface="+mn-ea"/>
                <a:cs typeface="Lato Light" panose="020F0402020204030203" pitchFamily="34" charset="0"/>
              </a:defRPr>
            </a:lvl1pPr>
          </a:lstStyle>
          <a:p>
            <a:pPr lvl="0"/>
            <a:endParaRPr lang="en-US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FE94C468-9C94-924D-99B0-4B206ED70C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91567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1"/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1314616" y="1520825"/>
            <a:ext cx="7717089" cy="323165"/>
          </a:xfrm>
          <a:prstGeom prst="rect">
            <a:avLst/>
          </a:prstGeom>
        </p:spPr>
        <p:txBody>
          <a:bodyPr vert="horz" wrap="square" lIns="91440" tIns="45720" rIns="108000" bIns="0" rtlCol="0" anchor="t" anchorCtr="0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de-DE" sz="2000" b="1" kern="0" spc="-63" smtClean="0">
                <a:solidFill>
                  <a:schemeClr val="tx1"/>
                </a:solidFill>
                <a:latin typeface="Calibri"/>
                <a:ea typeface="Roboto Slab Light"/>
                <a:cs typeface="Calibri"/>
              </a:defRPr>
            </a:lvl1pPr>
            <a:lvl2pPr marL="228600" indent="0">
              <a:buNone/>
              <a:defRPr lang="de-DE" sz="1800" smtClean="0">
                <a:latin typeface="+mn-lt"/>
              </a:defRPr>
            </a:lvl2pPr>
            <a:lvl3pPr>
              <a:defRPr lang="de-DE" sz="1800" smtClean="0">
                <a:latin typeface="+mn-lt"/>
              </a:defRPr>
            </a:lvl3pPr>
            <a:lvl4pPr>
              <a:defRPr lang="de-DE" sz="1800" smtClean="0">
                <a:latin typeface="+mn-lt"/>
              </a:defRPr>
            </a:lvl4pPr>
            <a:lvl5pPr>
              <a:defRPr lang="en-US" sz="1800">
                <a:latin typeface="+mn-lt"/>
              </a:defRPr>
            </a:lvl5pPr>
          </a:lstStyle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Zitat</a:t>
            </a:r>
          </a:p>
        </p:txBody>
      </p:sp>
      <p:sp>
        <p:nvSpPr>
          <p:cNvPr id="14" name="Fußzeilenplatzhalter 13"/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>
            <a:lvl1pPr>
              <a:defRPr lang="en-US" sz="1400" b="1" smtClean="0">
                <a:effectLst/>
              </a:defRPr>
            </a:lvl1pPr>
          </a:lstStyle>
          <a:p>
            <a:r>
              <a:rPr lang="de-DE"/>
              <a:t>AHFE 2023</a:t>
            </a:r>
            <a:endParaRPr lang="de-DE" sz="1400" dirty="0"/>
          </a:p>
        </p:txBody>
      </p:sp>
      <p:sp>
        <p:nvSpPr>
          <p:cNvPr id="16" name="Foliennummernplatzhalter 15"/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r>
              <a:rPr lang="en-US" dirty="0"/>
              <a:t>// </a:t>
            </a:r>
            <a:fld id="{AD4D5CF2-C70C-4839-9CF7-FC9B6339EDFE}" type="slidenum">
              <a:rPr lang="en-US" smtClean="0"/>
              <a:pPr/>
              <a:t>‹Nr.›</a:t>
            </a:fld>
            <a:r>
              <a:rPr lang="en-US" dirty="0"/>
              <a:t> </a:t>
            </a:r>
          </a:p>
        </p:txBody>
      </p:sp>
      <p:sp>
        <p:nvSpPr>
          <p:cNvPr id="8" name="Textplatzhalter 11"/>
          <p:cNvSpPr>
            <a:spLocks noGrp="1"/>
          </p:cNvSpPr>
          <p:nvPr>
            <p:ph type="body" sz="quarter" idx="19" hasCustomPrompt="1"/>
          </p:nvPr>
        </p:nvSpPr>
        <p:spPr bwMode="gray">
          <a:xfrm>
            <a:off x="515938" y="1425670"/>
            <a:ext cx="764222" cy="710964"/>
          </a:xfrm>
          <a:prstGeom prst="rect">
            <a:avLst/>
          </a:prstGeom>
        </p:spPr>
        <p:txBody>
          <a:bodyPr vert="horz" wrap="square" lIns="0" tIns="45720" rIns="108000" bIns="0" rtlCol="0" anchor="t" anchorCtr="0">
            <a:spAutoFit/>
          </a:bodyPr>
          <a:lstStyle>
            <a:lvl1pPr marL="0" indent="0" algn="l">
              <a:buFont typeface="Arial" panose="020B0604020202020204" pitchFamily="34" charset="0"/>
              <a:buNone/>
              <a:defRPr lang="de-DE" sz="4800" b="1" kern="0" spc="-63" smtClean="0">
                <a:solidFill>
                  <a:schemeClr val="tx2"/>
                </a:solidFill>
                <a:latin typeface="Calibri"/>
                <a:ea typeface="Roboto Slab Light"/>
                <a:cs typeface="Calibri"/>
              </a:defRPr>
            </a:lvl1pPr>
            <a:lvl2pPr marL="228600" indent="0">
              <a:buNone/>
              <a:defRPr lang="de-DE" sz="1800" smtClean="0">
                <a:latin typeface="+mn-lt"/>
              </a:defRPr>
            </a:lvl2pPr>
            <a:lvl3pPr>
              <a:defRPr lang="de-DE" sz="1800" smtClean="0">
                <a:latin typeface="+mn-lt"/>
              </a:defRPr>
            </a:lvl3pPr>
            <a:lvl4pPr>
              <a:defRPr lang="de-DE" sz="1800" smtClean="0">
                <a:latin typeface="+mn-lt"/>
              </a:defRPr>
            </a:lvl4pPr>
            <a:lvl5pPr>
              <a:defRPr lang="en-US" sz="1800">
                <a:latin typeface="+mn-lt"/>
              </a:defRPr>
            </a:lvl5pPr>
          </a:lstStyle>
          <a:p>
            <a:pPr marL="342900" marR="0" lvl="0" indent="-342900" defTabSz="41275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de-DE" dirty="0"/>
              <a:t>01</a:t>
            </a:r>
          </a:p>
        </p:txBody>
      </p:sp>
      <p:sp>
        <p:nvSpPr>
          <p:cNvPr id="4" name="Bildplatzhalter 3"/>
          <p:cNvSpPr>
            <a:spLocks noGrp="1" noChangeAspect="1"/>
          </p:cNvSpPr>
          <p:nvPr>
            <p:ph type="pic" sz="quarter" idx="20" hasCustomPrompt="1"/>
          </p:nvPr>
        </p:nvSpPr>
        <p:spPr>
          <a:xfrm>
            <a:off x="1420227" y="2388184"/>
            <a:ext cx="2397794" cy="3197057"/>
          </a:xfrm>
          <a:blipFill>
            <a:blip r:embed="rId2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0">
                <a:solidFill>
                  <a:schemeClr val="accent3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image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22"/>
          </p:nvPr>
        </p:nvSpPr>
        <p:spPr>
          <a:xfrm>
            <a:off x="4121150" y="2959768"/>
            <a:ext cx="4910555" cy="2625473"/>
          </a:xfrm>
        </p:spPr>
        <p:txBody>
          <a:bodyPr/>
          <a:lstStyle>
            <a:lvl1pPr marL="0" indent="0">
              <a:buNone/>
              <a:defRPr sz="2000" b="0" i="1"/>
            </a:lvl1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126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 bwMode="gray">
          <a:xfrm>
            <a:off x="5332164" y="6429375"/>
            <a:ext cx="47695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en-US" sz="1400" b="1" smtClean="0">
                <a:effectLst/>
              </a:defRPr>
            </a:lvl1pPr>
          </a:lstStyle>
          <a:p>
            <a:r>
              <a:rPr lang="de-DE"/>
              <a:t>AHFE 2023</a:t>
            </a:r>
            <a:endParaRPr lang="de-DE" sz="1400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0553700" y="6051550"/>
            <a:ext cx="14025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 b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en-US" dirty="0"/>
              <a:t>// </a:t>
            </a:r>
            <a:fld id="{AD4D5CF2-C70C-4839-9CF7-FC9B6339EDFE}" type="slidenum">
              <a:rPr lang="en-US" smtClean="0"/>
              <a:pPr/>
              <a:t>‹Nr.›</a:t>
            </a:fld>
            <a:r>
              <a:rPr lang="en-US" dirty="0"/>
              <a:t> </a:t>
            </a:r>
          </a:p>
        </p:txBody>
      </p:sp>
      <p:sp>
        <p:nvSpPr>
          <p:cNvPr id="28" name="Titelplatzhalter 27"/>
          <p:cNvSpPr>
            <a:spLocks noGrp="1"/>
          </p:cNvSpPr>
          <p:nvPr>
            <p:ph type="title"/>
          </p:nvPr>
        </p:nvSpPr>
        <p:spPr bwMode="gray">
          <a:xfrm>
            <a:off x="3806394" y="1520825"/>
            <a:ext cx="8050644" cy="3891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Dies </a:t>
            </a:r>
            <a:r>
              <a:rPr lang="en-US" dirty="0" err="1"/>
              <a:t>ist</a:t>
            </a:r>
            <a:r>
              <a:rPr lang="en-US" dirty="0"/>
              <a:t> die Headline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idx="1"/>
          </p:nvPr>
        </p:nvSpPr>
        <p:spPr>
          <a:xfrm>
            <a:off x="3802460" y="1917538"/>
            <a:ext cx="8054578" cy="3672050"/>
          </a:xfrm>
          <a:prstGeom prst="rect">
            <a:avLst/>
          </a:prstGeom>
        </p:spPr>
        <p:txBody>
          <a:bodyPr vert="horz" lIns="91440" tIns="45720" rIns="90000" bIns="45720" rtlCol="0">
            <a:no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113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0" r:id="rId2"/>
    <p:sldLayoutId id="2147483651" r:id="rId3"/>
    <p:sldLayoutId id="2147483655" r:id="rId4"/>
    <p:sldLayoutId id="2147483652" r:id="rId5"/>
    <p:sldLayoutId id="2147483654" r:id="rId6"/>
    <p:sldLayoutId id="2147483653" r:id="rId7"/>
    <p:sldLayoutId id="2147483656" r:id="rId8"/>
    <p:sldLayoutId id="2147483657" r:id="rId9"/>
    <p:sldLayoutId id="2147483674" r:id="rId10"/>
    <p:sldLayoutId id="214748367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marL="0" marR="0" indent="0" algn="l" defTabSz="412750" rtl="0" eaLnBrk="1" fontAlgn="auto" latinLnBrk="0" hangingPunct="1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lang="de-DE" sz="2000" kern="1200" noProof="0" dirty="0">
          <a:solidFill>
            <a:schemeClr val="tx1"/>
          </a:solidFill>
          <a:latin typeface="+mn-lt"/>
          <a:ea typeface="+mn-ea"/>
          <a:cs typeface="+mj-cs"/>
          <a:sym typeface="Roboto Slab Light"/>
        </a:defRPr>
      </a:lvl1pPr>
    </p:titleStyle>
    <p:bodyStyle>
      <a:lvl1pPr marL="180975" indent="-180975" algn="just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de-DE" sz="1600" kern="1200" dirty="0" smtClean="0">
          <a:solidFill>
            <a:schemeClr val="tx1"/>
          </a:solidFill>
          <a:latin typeface="+mj-lt"/>
          <a:ea typeface="+mn-ea"/>
          <a:cs typeface="+mn-cs"/>
        </a:defRPr>
      </a:lvl1pPr>
      <a:lvl2pPr marL="541338" indent="-179388" algn="just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tabLst/>
        <a:defRPr lang="de-DE" sz="1600" kern="1200" dirty="0" smtClean="0">
          <a:solidFill>
            <a:schemeClr val="tx1"/>
          </a:solidFill>
          <a:latin typeface="+mj-lt"/>
          <a:ea typeface="+mn-ea"/>
          <a:cs typeface="+mn-cs"/>
        </a:defRPr>
      </a:lvl2pPr>
      <a:lvl3pPr marL="896938" indent="-180975" algn="just" defTabSz="896938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400" kern="1200" dirty="0" smtClean="0">
          <a:solidFill>
            <a:schemeClr val="tx1"/>
          </a:solidFill>
          <a:latin typeface="+mj-lt"/>
          <a:ea typeface="+mn-ea"/>
          <a:cs typeface="+mn-cs"/>
        </a:defRPr>
      </a:lvl3pPr>
      <a:lvl4pPr marL="1258888" indent="-180975" algn="just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de-DE" sz="1400" kern="1200" dirty="0" smtClean="0">
          <a:solidFill>
            <a:schemeClr val="tx1"/>
          </a:solidFill>
          <a:latin typeface="+mj-lt"/>
          <a:ea typeface="+mn-ea"/>
          <a:cs typeface="+mn-cs"/>
        </a:defRPr>
      </a:lvl4pPr>
      <a:lvl5pPr marL="1612900" indent="-180975" algn="just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400" kern="1200" dirty="0" smtClean="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958" userDrawn="1">
          <p15:clr>
            <a:srgbClr val="F26B43"/>
          </p15:clr>
        </p15:guide>
        <p15:guide id="2" pos="7469" userDrawn="1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orient="horz" pos="3521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AD4987C2-2598-6D4F-A572-4C31C31A2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3A467C3-819D-9845-98F1-DF59B32ED5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181B3BF-BE57-7947-AD1C-2FADAD0C85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E661AAD-BCEA-384F-89E6-3684FE8445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400" b="1" smtClean="0">
                <a:effectLst/>
              </a:defRPr>
            </a:lvl1pPr>
          </a:lstStyle>
          <a:p>
            <a:r>
              <a:rPr lang="de-DE"/>
              <a:t>AHFE 2023</a:t>
            </a:r>
            <a:endParaRPr lang="de-DE" sz="1400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6F7F962E-F336-084D-B40B-CDA782BEA8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ABFF7-1CFD-0C4E-A3C8-365DF9B0CEC4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11997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9.x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0.xml"/><Relationship Id="rId6" Type="http://schemas.openxmlformats.org/officeDocument/2006/relationships/image" Target="../media/image44.png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0.xml"/><Relationship Id="rId1" Type="http://schemas.openxmlformats.org/officeDocument/2006/relationships/tags" Target="../tags/tag1.x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nkedin.com/in/volkergruhn/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jpeg"/><Relationship Id="rId18" Type="http://schemas.openxmlformats.org/officeDocument/2006/relationships/image" Target="../media/image32.jpe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12" Type="http://schemas.openxmlformats.org/officeDocument/2006/relationships/image" Target="../media/image26.jpeg"/><Relationship Id="rId17" Type="http://schemas.openxmlformats.org/officeDocument/2006/relationships/image" Target="../media/image31.jp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0.jpeg"/><Relationship Id="rId11" Type="http://schemas.openxmlformats.org/officeDocument/2006/relationships/image" Target="../media/image25.jpeg"/><Relationship Id="rId5" Type="http://schemas.openxmlformats.org/officeDocument/2006/relationships/image" Target="../media/image19.jpeg"/><Relationship Id="rId15" Type="http://schemas.openxmlformats.org/officeDocument/2006/relationships/image" Target="../media/image29.jpeg"/><Relationship Id="rId10" Type="http://schemas.openxmlformats.org/officeDocument/2006/relationships/image" Target="../media/image24.jpeg"/><Relationship Id="rId19" Type="http://schemas.openxmlformats.org/officeDocument/2006/relationships/image" Target="../media/image33.png"/><Relationship Id="rId4" Type="http://schemas.openxmlformats.org/officeDocument/2006/relationships/image" Target="../media/image18.jpeg"/><Relationship Id="rId9" Type="http://schemas.openxmlformats.org/officeDocument/2006/relationships/image" Target="../media/image23.jpeg"/><Relationship Id="rId1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jpeg"/><Relationship Id="rId18" Type="http://schemas.openxmlformats.org/officeDocument/2006/relationships/image" Target="../media/image32.jpe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19.jpeg"/><Relationship Id="rId2" Type="http://schemas.openxmlformats.org/officeDocument/2006/relationships/slideLayout" Target="../slideLayouts/slideLayout10.xml"/><Relationship Id="rId16" Type="http://schemas.openxmlformats.org/officeDocument/2006/relationships/image" Target="../media/image17.jpeg"/><Relationship Id="rId20" Type="http://schemas.openxmlformats.org/officeDocument/2006/relationships/image" Target="../media/image30.png"/><Relationship Id="rId1" Type="http://schemas.openxmlformats.org/officeDocument/2006/relationships/tags" Target="../tags/tag2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emf"/><Relationship Id="rId15" Type="http://schemas.openxmlformats.org/officeDocument/2006/relationships/image" Target="../media/image18.jpeg"/><Relationship Id="rId10" Type="http://schemas.openxmlformats.org/officeDocument/2006/relationships/image" Target="../media/image39.jpeg"/><Relationship Id="rId19" Type="http://schemas.openxmlformats.org/officeDocument/2006/relationships/image" Target="../media/image24.jpeg"/><Relationship Id="rId4" Type="http://schemas.openxmlformats.org/officeDocument/2006/relationships/oleObject" Target="../embeddings/oleObject1.bin"/><Relationship Id="rId9" Type="http://schemas.openxmlformats.org/officeDocument/2006/relationships/image" Target="../media/image38.jpeg"/><Relationship Id="rId14" Type="http://schemas.openxmlformats.org/officeDocument/2006/relationships/image" Target="../media/image4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13" Type="http://schemas.openxmlformats.org/officeDocument/2006/relationships/tags" Target="../tags/tag15.xml"/><Relationship Id="rId18" Type="http://schemas.openxmlformats.org/officeDocument/2006/relationships/notesSlide" Target="../notesSlides/notesSlide5.xml"/><Relationship Id="rId3" Type="http://schemas.openxmlformats.org/officeDocument/2006/relationships/tags" Target="../tags/tag5.xml"/><Relationship Id="rId21" Type="http://schemas.openxmlformats.org/officeDocument/2006/relationships/image" Target="../media/image14.png"/><Relationship Id="rId7" Type="http://schemas.openxmlformats.org/officeDocument/2006/relationships/tags" Target="../tags/tag9.xml"/><Relationship Id="rId12" Type="http://schemas.openxmlformats.org/officeDocument/2006/relationships/tags" Target="../tags/tag14.xml"/><Relationship Id="rId17" Type="http://schemas.openxmlformats.org/officeDocument/2006/relationships/slideLayout" Target="../slideLayouts/slideLayout10.xml"/><Relationship Id="rId2" Type="http://schemas.openxmlformats.org/officeDocument/2006/relationships/tags" Target="../tags/tag4.xml"/><Relationship Id="rId16" Type="http://schemas.openxmlformats.org/officeDocument/2006/relationships/tags" Target="../tags/tag18.xml"/><Relationship Id="rId20" Type="http://schemas.openxmlformats.org/officeDocument/2006/relationships/image" Target="../media/image11.emf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tags" Target="../tags/tag13.xml"/><Relationship Id="rId5" Type="http://schemas.openxmlformats.org/officeDocument/2006/relationships/tags" Target="../tags/tag7.xml"/><Relationship Id="rId15" Type="http://schemas.openxmlformats.org/officeDocument/2006/relationships/tags" Target="../tags/tag17.xml"/><Relationship Id="rId10" Type="http://schemas.openxmlformats.org/officeDocument/2006/relationships/tags" Target="../tags/tag12.xml"/><Relationship Id="rId19" Type="http://schemas.openxmlformats.org/officeDocument/2006/relationships/oleObject" Target="../embeddings/oleObject1.bin"/><Relationship Id="rId4" Type="http://schemas.openxmlformats.org/officeDocument/2006/relationships/tags" Target="../tags/tag6.xml"/><Relationship Id="rId9" Type="http://schemas.openxmlformats.org/officeDocument/2006/relationships/tags" Target="../tags/tag11.xml"/><Relationship Id="rId14" Type="http://schemas.openxmlformats.org/officeDocument/2006/relationships/tags" Target="../tags/tag16.xml"/><Relationship Id="rId22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0C26C9-5327-7EB6-BD23-7E75382E3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id="{C93B688E-5622-FAE4-20FC-A90A221EFCDD}"/>
              </a:ext>
            </a:extLst>
          </p:cNvPr>
          <p:cNvSpPr txBox="1"/>
          <p:nvPr/>
        </p:nvSpPr>
        <p:spPr>
          <a:xfrm>
            <a:off x="4056092" y="5404922"/>
            <a:ext cx="1895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Volker Gruhn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10B03B5A-8A5F-E114-8E19-EFD0339105C6}"/>
              </a:ext>
            </a:extLst>
          </p:cNvPr>
          <p:cNvSpPr txBox="1"/>
          <p:nvPr/>
        </p:nvSpPr>
        <p:spPr>
          <a:xfrm>
            <a:off x="914400" y="3031686"/>
            <a:ext cx="1081668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x-none" sz="2400" b="1"/>
              <a:t>Service Ecosystem Engineering</a:t>
            </a:r>
            <a:r>
              <a:rPr lang="de-DE" sz="2400" b="1" dirty="0"/>
              <a:t> (SESE)</a:t>
            </a:r>
            <a:r>
              <a:rPr lang="x-none" sz="2400" b="1"/>
              <a:t> to Overcome Translational Gaps </a:t>
            </a:r>
            <a:br>
              <a:rPr lang="de-DE" sz="2400" b="1" dirty="0"/>
            </a:br>
            <a:r>
              <a:rPr lang="x-none" sz="2400" b="1"/>
              <a:t>in Digital Transformation</a:t>
            </a:r>
            <a:endParaRPr lang="de-DE" sz="2400" dirty="0"/>
          </a:p>
          <a:p>
            <a:pPr algn="ctr"/>
            <a:endParaRPr lang="de-DE" sz="3200" b="1" dirty="0"/>
          </a:p>
        </p:txBody>
      </p:sp>
      <p:sp>
        <p:nvSpPr>
          <p:cNvPr id="13" name="Fußzeilenplatzhalter 5">
            <a:extLst>
              <a:ext uri="{FF2B5EF4-FFF2-40B4-BE49-F238E27FC236}">
                <a16:creationId xmlns:a16="http://schemas.microsoft.com/office/drawing/2014/main" id="{3599446B-6E71-F827-E30C-757B00539C9E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303636" y="6007044"/>
            <a:ext cx="1102488" cy="365125"/>
          </a:xfrm>
        </p:spPr>
        <p:txBody>
          <a:bodyPr/>
          <a:lstStyle/>
          <a:p>
            <a:r>
              <a:rPr lang="de-DE" b="0" dirty="0">
                <a:solidFill>
                  <a:srgbClr val="0070C0"/>
                </a:solidFill>
              </a:rPr>
              <a:t>AHFE 2026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2015C040-23FF-CEE3-1D01-5C7C1B7B8BDE}"/>
              </a:ext>
            </a:extLst>
          </p:cNvPr>
          <p:cNvSpPr txBox="1"/>
          <p:nvPr/>
        </p:nvSpPr>
        <p:spPr>
          <a:xfrm>
            <a:off x="3145683" y="2592729"/>
            <a:ext cx="7616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>
                <a:solidFill>
                  <a:srgbClr val="00B0F0"/>
                </a:solidFill>
              </a:rPr>
              <a:t>13th International Conference on The Human Side </a:t>
            </a:r>
            <a:r>
              <a:rPr lang="de-DE" b="1" dirty="0" err="1">
                <a:solidFill>
                  <a:srgbClr val="00B0F0"/>
                </a:solidFill>
              </a:rPr>
              <a:t>of</a:t>
            </a:r>
            <a:r>
              <a:rPr lang="de-DE" b="1" dirty="0">
                <a:solidFill>
                  <a:srgbClr val="00B0F0"/>
                </a:solidFill>
              </a:rPr>
              <a:t> Service Engineering</a:t>
            </a:r>
          </a:p>
        </p:txBody>
      </p:sp>
      <p:pic>
        <p:nvPicPr>
          <p:cNvPr id="3" name="Grafik 2" descr="Ein Bild, das draußen, Wasser, Himmel, Panorama enthält.&#10;&#10;KI-generierte Inhalte können fehlerhaft sein.">
            <a:extLst>
              <a:ext uri="{FF2B5EF4-FFF2-40B4-BE49-F238E27FC236}">
                <a16:creationId xmlns:a16="http://schemas.microsoft.com/office/drawing/2014/main" id="{251CAF77-FC0E-48FC-357D-D123307DB3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8136983" cy="2286001"/>
          </a:xfrm>
          <a:prstGeom prst="rect">
            <a:avLst/>
          </a:prstGeom>
        </p:spPr>
      </p:pic>
      <p:pic>
        <p:nvPicPr>
          <p:cNvPr id="10" name="Grafik 9" descr="Ein Bild, das Text, Screenshot, Schrift enthält.&#10;&#10;KI-generierte Inhalte können fehlerhaft sein.">
            <a:extLst>
              <a:ext uri="{FF2B5EF4-FFF2-40B4-BE49-F238E27FC236}">
                <a16:creationId xmlns:a16="http://schemas.microsoft.com/office/drawing/2014/main" id="{5479619D-8D18-DEE6-F1B1-DCB7D8C815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073" y="1122217"/>
            <a:ext cx="2895600" cy="498763"/>
          </a:xfrm>
          <a:prstGeom prst="rect">
            <a:avLst/>
          </a:prstGeom>
        </p:spPr>
      </p:pic>
      <p:pic>
        <p:nvPicPr>
          <p:cNvPr id="12" name="Grafik 11" descr="Ein Bild, das Text, Schrift, Poster, Design enthält.&#10;&#10;KI-generierte Inhalte können fehlerhaft sein.">
            <a:extLst>
              <a:ext uri="{FF2B5EF4-FFF2-40B4-BE49-F238E27FC236}">
                <a16:creationId xmlns:a16="http://schemas.microsoft.com/office/drawing/2014/main" id="{EDBE5BE5-88DB-824E-5A36-174F2AF82F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373" y="0"/>
            <a:ext cx="1230676" cy="2299855"/>
          </a:xfrm>
          <a:prstGeom prst="rect">
            <a:avLst/>
          </a:prstGeom>
        </p:spPr>
      </p:pic>
      <p:pic>
        <p:nvPicPr>
          <p:cNvPr id="14" name="Grafik 13" descr="Ein Bild, das Text, Screenshot, Schrift, Design enthält.&#10;&#10;KI-generierte Inhalte können fehlerhaft sein.">
            <a:extLst>
              <a:ext uri="{FF2B5EF4-FFF2-40B4-BE49-F238E27FC236}">
                <a16:creationId xmlns:a16="http://schemas.microsoft.com/office/drawing/2014/main" id="{2CF4E3CF-CCDE-C200-4340-B4687E1CF6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696" y="235527"/>
            <a:ext cx="2966695" cy="1967345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C44D0D2E-502A-262B-41CD-9D1F38257E3E}"/>
              </a:ext>
            </a:extLst>
          </p:cNvPr>
          <p:cNvSpPr txBox="1"/>
          <p:nvPr/>
        </p:nvSpPr>
        <p:spPr>
          <a:xfrm>
            <a:off x="6584607" y="5382062"/>
            <a:ext cx="1895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/>
              <a:t>Markus Warg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66650591-B0D9-97B1-CCD8-BF670C25C9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3025" y="4134968"/>
            <a:ext cx="1102089" cy="1145812"/>
          </a:xfrm>
          <a:prstGeom prst="ellipse">
            <a:avLst/>
          </a:prstGeom>
          <a:ln w="6350">
            <a:solidFill>
              <a:srgbClr val="009FE0"/>
            </a:solidFill>
          </a:ln>
        </p:spPr>
      </p:pic>
      <p:pic>
        <p:nvPicPr>
          <p:cNvPr id="5" name="Grafik 4" descr="Ein Bild, das Person, Menschliches Gesicht, Lächeln, Kleidung enthält.&#10;&#10;KI-generierte Inhalte können fehlerhaft sein.">
            <a:extLst>
              <a:ext uri="{FF2B5EF4-FFF2-40B4-BE49-F238E27FC236}">
                <a16:creationId xmlns:a16="http://schemas.microsoft.com/office/drawing/2014/main" id="{A3E67334-2262-BB89-535A-39125D8AD6F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167" y="4129292"/>
            <a:ext cx="1164835" cy="1131054"/>
          </a:xfrm>
          <a:prstGeom prst="ellipse">
            <a:avLst/>
          </a:prstGeom>
          <a:ln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81899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9D757-4972-C897-2B8B-9AE85B7F7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" name="think-cell data - do not delete" hidden="1">
            <a:extLst>
              <a:ext uri="{FF2B5EF4-FFF2-40B4-BE49-F238E27FC236}">
                <a16:creationId xmlns:a16="http://schemas.microsoft.com/office/drawing/2014/main" id="{8D5EA04F-B01A-AED7-6F79-A5AA9467B40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7772400" imgH="10058400" progId="TCLayout.ActiveDocument.1">
                  <p:embed/>
                </p:oleObj>
              </mc:Choice>
              <mc:Fallback>
                <p:oleObj name="think-cell Folie" r:id="rId4" imgW="7772400" imgH="10058400" progId="TCLayout.ActiveDocument.1">
                  <p:embed/>
                  <p:pic>
                    <p:nvPicPr>
                      <p:cNvPr id="8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271A7F6-9528-D2E1-26D4-155DC8DB25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" name="Titel 1">
            <a:extLst>
              <a:ext uri="{FF2B5EF4-FFF2-40B4-BE49-F238E27FC236}">
                <a16:creationId xmlns:a16="http://schemas.microsoft.com/office/drawing/2014/main" id="{52BE011F-811D-A30C-8E24-A269200DECF0}"/>
              </a:ext>
            </a:extLst>
          </p:cNvPr>
          <p:cNvSpPr txBox="1">
            <a:spLocks/>
          </p:cNvSpPr>
          <p:nvPr/>
        </p:nvSpPr>
        <p:spPr>
          <a:xfrm>
            <a:off x="663747" y="59149"/>
            <a:ext cx="10515600" cy="600672"/>
          </a:xfrm>
          <a:prstGeom prst="rect">
            <a:avLst/>
          </a:prstGeom>
        </p:spPr>
        <p:txBody>
          <a:bodyPr vert="horz" lIns="91440" tIns="45720" rIns="91440" bIns="7200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sz="2400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0FAD62-AFA0-B12D-4155-1F0CB353BA4B}"/>
              </a:ext>
            </a:extLst>
          </p:cNvPr>
          <p:cNvSpPr txBox="1">
            <a:spLocks/>
          </p:cNvSpPr>
          <p:nvPr/>
        </p:nvSpPr>
        <p:spPr bwMode="gray">
          <a:xfrm>
            <a:off x="515938" y="464628"/>
            <a:ext cx="10515600" cy="60067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i="0" kern="1200">
                <a:solidFill>
                  <a:schemeClr val="accent1"/>
                </a:solidFill>
                <a:latin typeface="Barlow" pitchFamily="2" charset="77"/>
                <a:ea typeface="+mj-ea"/>
                <a:cs typeface="+mj-cs"/>
              </a:defRPr>
            </a:lvl1pPr>
          </a:lstStyle>
          <a:p>
            <a:r>
              <a:rPr lang="de-DE" spc="-10" dirty="0">
                <a:solidFill>
                  <a:srgbClr val="0070C0"/>
                </a:solidFill>
                <a:latin typeface="Arial Black"/>
                <a:ea typeface="+mn-ea"/>
                <a:cs typeface="Arial Black"/>
              </a:rPr>
              <a:t>6. FINDINGS &amp; OUTLOOK</a:t>
            </a:r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041088E5-7D45-5ACF-8995-E8A6BF467C5C}"/>
              </a:ext>
            </a:extLst>
          </p:cNvPr>
          <p:cNvSpPr txBox="1">
            <a:spLocks/>
          </p:cNvSpPr>
          <p:nvPr/>
        </p:nvSpPr>
        <p:spPr>
          <a:xfrm>
            <a:off x="11374160" y="6057032"/>
            <a:ext cx="1402589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0070C0"/>
                </a:solidFill>
              </a:rPr>
              <a:t>// </a:t>
            </a:r>
            <a:fld id="{AD4D5CF2-C70C-4839-9CF7-FC9B6339EDFE}" type="slidenum">
              <a:rPr lang="en-US" sz="1400" smtClean="0">
                <a:solidFill>
                  <a:srgbClr val="0070C0"/>
                </a:solidFill>
              </a:rPr>
              <a:pPr/>
              <a:t>10</a:t>
            </a:fld>
            <a:r>
              <a:rPr lang="en-US" sz="14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26654730-D46E-17BE-11E4-2D0FED5D2151}"/>
              </a:ext>
            </a:extLst>
          </p:cNvPr>
          <p:cNvSpPr txBox="1"/>
          <p:nvPr/>
        </p:nvSpPr>
        <p:spPr>
          <a:xfrm>
            <a:off x="471055" y="1182492"/>
            <a:ext cx="10923776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SESE (Service (Eco)System Engineering)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shifts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digital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transformation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technology‑dominated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service‑dominated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using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Service Dominant Architecture (SDA)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unified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reference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Service Design and Software Engineering.</a:t>
            </a:r>
            <a:b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altLang="de-DE" sz="2000" dirty="0">
              <a:solidFill>
                <a:srgbClr val="09090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SESE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closes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translational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gaps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designing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value‑creation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around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customers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aligning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design &amp;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software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engineering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SDA’s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five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interaction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participation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institutions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operant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resources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  </a:t>
            </a:r>
            <a:b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altLang="de-DE" sz="2000" dirty="0">
              <a:solidFill>
                <a:srgbClr val="09090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0" indent="-4572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rabicPeriod"/>
            </a:pP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SESE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decouples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technologies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makes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organizations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enabling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purposeful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reconfiguration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continuous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innovation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emergent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capabilities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sustained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co‑creation</a:t>
            </a:r>
            <a:r>
              <a:rPr lang="de-DE" altLang="de-DE" sz="2000" dirty="0">
                <a:solidFill>
                  <a:srgbClr val="09090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altLang="de-DE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1610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DE7E02-76AB-0031-AFA6-735A0F862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" name="think-cell data - do not delete" hidden="1">
            <a:extLst>
              <a:ext uri="{FF2B5EF4-FFF2-40B4-BE49-F238E27FC236}">
                <a16:creationId xmlns:a16="http://schemas.microsoft.com/office/drawing/2014/main" id="{3DFC4E9F-B2B0-75EB-49E4-70F95F7A4EC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7772400" imgH="10058400" progId="TCLayout.ActiveDocument.1">
                  <p:embed/>
                </p:oleObj>
              </mc:Choice>
              <mc:Fallback>
                <p:oleObj name="think-cell Folie" r:id="rId4" imgW="7772400" imgH="10058400" progId="TCLayout.ActiveDocument.1">
                  <p:embed/>
                  <p:pic>
                    <p:nvPicPr>
                      <p:cNvPr id="8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D5EA04F-B01A-AED7-6F79-A5AA9467B40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" name="Titel 1">
            <a:extLst>
              <a:ext uri="{FF2B5EF4-FFF2-40B4-BE49-F238E27FC236}">
                <a16:creationId xmlns:a16="http://schemas.microsoft.com/office/drawing/2014/main" id="{7BC23B4B-7864-B592-2F3F-A6D752F28890}"/>
              </a:ext>
            </a:extLst>
          </p:cNvPr>
          <p:cNvSpPr txBox="1">
            <a:spLocks/>
          </p:cNvSpPr>
          <p:nvPr/>
        </p:nvSpPr>
        <p:spPr>
          <a:xfrm>
            <a:off x="663747" y="59149"/>
            <a:ext cx="10515600" cy="600672"/>
          </a:xfrm>
          <a:prstGeom prst="rect">
            <a:avLst/>
          </a:prstGeom>
        </p:spPr>
        <p:txBody>
          <a:bodyPr vert="horz" lIns="91440" tIns="45720" rIns="91440" bIns="7200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sz="2400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97386D9-8C40-F445-1366-99DD57DCD619}"/>
              </a:ext>
            </a:extLst>
          </p:cNvPr>
          <p:cNvSpPr txBox="1">
            <a:spLocks/>
          </p:cNvSpPr>
          <p:nvPr/>
        </p:nvSpPr>
        <p:spPr bwMode="gray">
          <a:xfrm>
            <a:off x="515938" y="464628"/>
            <a:ext cx="10515600" cy="60067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i="0" kern="1200">
                <a:solidFill>
                  <a:schemeClr val="accent1"/>
                </a:solidFill>
                <a:latin typeface="Barlow" pitchFamily="2" charset="77"/>
                <a:ea typeface="+mj-ea"/>
                <a:cs typeface="+mj-cs"/>
              </a:defRPr>
            </a:lvl1pPr>
          </a:lstStyle>
          <a:p>
            <a:r>
              <a:rPr lang="de-DE" spc="-10" dirty="0">
                <a:solidFill>
                  <a:srgbClr val="0070C0"/>
                </a:solidFill>
                <a:latin typeface="Arial Black"/>
                <a:ea typeface="+mn-ea"/>
                <a:cs typeface="Arial Black"/>
              </a:rPr>
              <a:t>6. FINDINGS &amp; OUTLOOK</a:t>
            </a:r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A9C19345-E489-32D5-D1FD-BF278EAC9194}"/>
              </a:ext>
            </a:extLst>
          </p:cNvPr>
          <p:cNvSpPr txBox="1">
            <a:spLocks/>
          </p:cNvSpPr>
          <p:nvPr/>
        </p:nvSpPr>
        <p:spPr>
          <a:xfrm>
            <a:off x="11374160" y="6057032"/>
            <a:ext cx="1402589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0070C0"/>
                </a:solidFill>
              </a:rPr>
              <a:t>// </a:t>
            </a:r>
            <a:fld id="{AD4D5CF2-C70C-4839-9CF7-FC9B6339EDFE}" type="slidenum">
              <a:rPr lang="en-US" sz="1400" smtClean="0">
                <a:solidFill>
                  <a:srgbClr val="0070C0"/>
                </a:solidFill>
              </a:rPr>
              <a:pPr/>
              <a:t>11</a:t>
            </a:fld>
            <a:r>
              <a:rPr lang="en-US" sz="14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BCA9C0A-C183-E6EE-91B3-49528CA2B4C1}"/>
              </a:ext>
            </a:extLst>
          </p:cNvPr>
          <p:cNvSpPr txBox="1"/>
          <p:nvPr/>
        </p:nvSpPr>
        <p:spPr>
          <a:xfrm>
            <a:off x="471055" y="1182492"/>
            <a:ext cx="109237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de-DE" alt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part</a:t>
            </a: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“Translational Service Research and Design </a:t>
            </a:r>
            <a:r>
              <a:rPr lang="de-DE" alt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Methodology</a:t>
            </a: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” initiative, </a:t>
            </a:r>
            <a:r>
              <a:rPr lang="de-DE" alt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future</a:t>
            </a: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should</a:t>
            </a: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also </a:t>
            </a:r>
            <a:r>
              <a:rPr lang="de-DE" alt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address</a:t>
            </a: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reuse</a:t>
            </a: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“translational </a:t>
            </a:r>
            <a:r>
              <a:rPr lang="de-DE" alt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alt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patterns</a:t>
            </a: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” in </a:t>
            </a:r>
            <a:r>
              <a:rPr lang="de-DE" alt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context</a:t>
            </a: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design and </a:t>
            </a:r>
            <a:r>
              <a:rPr lang="de-DE" alt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software</a:t>
            </a: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de-DE" sz="2000" dirty="0" err="1">
                <a:latin typeface="Arial" panose="020B0604020202020204" pitchFamily="34" charset="0"/>
                <a:cs typeface="Arial" panose="020B0604020202020204" pitchFamily="34" charset="0"/>
              </a:rPr>
              <a:t>engineering</a:t>
            </a:r>
            <a:r>
              <a:rPr lang="de-DE" altLang="de-DE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de-DE" altLang="de-DE" sz="2000" dirty="0">
              <a:solidFill>
                <a:srgbClr val="09090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7F32867-A755-7994-6598-0FDEF7FBE3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9331" y="2644637"/>
            <a:ext cx="7772400" cy="3830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67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081413-45E6-788F-EBE0-1D8FF0190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" name="think-cell data - do not delete" hidden="1">
            <a:extLst>
              <a:ext uri="{FF2B5EF4-FFF2-40B4-BE49-F238E27FC236}">
                <a16:creationId xmlns:a16="http://schemas.microsoft.com/office/drawing/2014/main" id="{40CBEB59-0038-96AD-8390-06C52BB3B1D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7772400" imgH="10058400" progId="TCLayout.ActiveDocument.1">
                  <p:embed/>
                </p:oleObj>
              </mc:Choice>
              <mc:Fallback>
                <p:oleObj name="think-cell Folie" r:id="rId4" imgW="7772400" imgH="10058400" progId="TCLayout.ActiveDocument.1">
                  <p:embed/>
                  <p:pic>
                    <p:nvPicPr>
                      <p:cNvPr id="8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4BE2FDE-16A8-75D8-ABBA-445891C54E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" name="Titel 1">
            <a:extLst>
              <a:ext uri="{FF2B5EF4-FFF2-40B4-BE49-F238E27FC236}">
                <a16:creationId xmlns:a16="http://schemas.microsoft.com/office/drawing/2014/main" id="{91972834-77C6-CF01-3BA8-1F38F6B668EA}"/>
              </a:ext>
            </a:extLst>
          </p:cNvPr>
          <p:cNvSpPr txBox="1">
            <a:spLocks/>
          </p:cNvSpPr>
          <p:nvPr/>
        </p:nvSpPr>
        <p:spPr>
          <a:xfrm>
            <a:off x="663747" y="59149"/>
            <a:ext cx="10515600" cy="600672"/>
          </a:xfrm>
          <a:prstGeom prst="rect">
            <a:avLst/>
          </a:prstGeom>
        </p:spPr>
        <p:txBody>
          <a:bodyPr vert="horz" lIns="91440" tIns="45720" rIns="91440" bIns="7200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sz="2400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FA288BA-1E13-573F-F052-C264AD0C9EFA}"/>
              </a:ext>
            </a:extLst>
          </p:cNvPr>
          <p:cNvSpPr txBox="1">
            <a:spLocks/>
          </p:cNvSpPr>
          <p:nvPr/>
        </p:nvSpPr>
        <p:spPr bwMode="gray">
          <a:xfrm>
            <a:off x="576095" y="681197"/>
            <a:ext cx="10515600" cy="60067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i="0" kern="1200">
                <a:solidFill>
                  <a:schemeClr val="accent1"/>
                </a:solidFill>
                <a:latin typeface="Barlow" pitchFamily="2" charset="77"/>
                <a:ea typeface="+mj-ea"/>
                <a:cs typeface="+mj-cs"/>
              </a:defRPr>
            </a:lvl1pPr>
          </a:lstStyle>
          <a:p>
            <a:r>
              <a:rPr lang="de-DE" sz="1800" dirty="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rPr>
              <a:t>Agenda</a:t>
            </a:r>
          </a:p>
          <a:p>
            <a:endParaRPr lang="de-DE" sz="1800" dirty="0">
              <a:solidFill>
                <a:schemeClr val="tx1"/>
              </a:solidFill>
              <a:latin typeface="Montserrat" pitchFamily="2" charset="77"/>
              <a:ea typeface="+mn-ea"/>
              <a:cs typeface="+mn-cs"/>
            </a:endParaRPr>
          </a:p>
          <a:p>
            <a:endParaRPr lang="de-DE" sz="1800" dirty="0">
              <a:solidFill>
                <a:schemeClr val="tx1"/>
              </a:solidFill>
              <a:latin typeface="Montserrat" pitchFamily="2" charset="77"/>
              <a:ea typeface="+mn-ea"/>
              <a:cs typeface="+mn-cs"/>
            </a:endParaRPr>
          </a:p>
          <a:p>
            <a:endParaRPr lang="de-DE" sz="1800" dirty="0">
              <a:solidFill>
                <a:schemeClr val="tx1"/>
              </a:solidFill>
              <a:latin typeface="Montserrat" pitchFamily="2" charset="77"/>
              <a:ea typeface="+mn-ea"/>
              <a:cs typeface="+mn-cs"/>
            </a:endParaRPr>
          </a:p>
          <a:p>
            <a:endParaRPr lang="de-DE" sz="1800" dirty="0">
              <a:solidFill>
                <a:schemeClr val="tx1"/>
              </a:solidFill>
              <a:latin typeface="Montserrat" pitchFamily="2" charset="77"/>
              <a:ea typeface="+mn-ea"/>
              <a:cs typeface="+mn-cs"/>
            </a:endParaRPr>
          </a:p>
          <a:p>
            <a:pPr marL="342900" indent="-342900">
              <a:buFont typeface="+mj-lt"/>
              <a:buAutoNum type="arabicPeriod"/>
            </a:pPr>
            <a:r>
              <a:rPr lang="de-DE" sz="1800" dirty="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rPr>
              <a:t>Translational Gaps in Digital Transformation</a:t>
            </a:r>
          </a:p>
          <a:p>
            <a:pPr marL="342900" indent="-342900">
              <a:buFont typeface="+mj-lt"/>
              <a:buAutoNum type="arabicPeriod"/>
            </a:pPr>
            <a:endParaRPr lang="de-DE" sz="1800" dirty="0">
              <a:solidFill>
                <a:schemeClr val="tx1"/>
              </a:solidFill>
              <a:latin typeface="Montserrat" pitchFamily="2" charset="77"/>
              <a:ea typeface="+mn-ea"/>
              <a:cs typeface="+mn-cs"/>
            </a:endParaRPr>
          </a:p>
          <a:p>
            <a:pPr marL="342900" indent="-342900">
              <a:buFont typeface="+mj-lt"/>
              <a:buAutoNum type="arabicPeriod"/>
            </a:pPr>
            <a:r>
              <a:rPr lang="de-DE" sz="1800" dirty="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rPr>
              <a:t>Challenge</a:t>
            </a:r>
          </a:p>
          <a:p>
            <a:pPr marL="342900" indent="-342900">
              <a:buFont typeface="+mj-lt"/>
              <a:buAutoNum type="arabicPeriod"/>
            </a:pPr>
            <a:endParaRPr lang="de-DE" sz="1800" dirty="0">
              <a:solidFill>
                <a:schemeClr val="tx1"/>
              </a:solidFill>
              <a:latin typeface="Montserrat" pitchFamily="2" charset="77"/>
              <a:ea typeface="+mn-ea"/>
              <a:cs typeface="+mn-cs"/>
            </a:endParaRPr>
          </a:p>
          <a:p>
            <a:pPr marL="342900" indent="-342900">
              <a:buFont typeface="+mj-lt"/>
              <a:buAutoNum type="arabicPeriod"/>
            </a:pPr>
            <a:r>
              <a:rPr lang="de-DE" sz="1800" dirty="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rPr>
              <a:t>Service (Eco) System Engineering (SESE)</a:t>
            </a:r>
            <a:br>
              <a:rPr lang="de-DE" sz="1800" dirty="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rPr>
            </a:br>
            <a:endParaRPr lang="de-DE" sz="1800" dirty="0">
              <a:solidFill>
                <a:schemeClr val="tx1"/>
              </a:solidFill>
              <a:latin typeface="Montserrat" pitchFamily="2" charset="77"/>
              <a:ea typeface="+mn-ea"/>
              <a:cs typeface="+mn-cs"/>
            </a:endParaRPr>
          </a:p>
          <a:p>
            <a:pPr marL="342900" indent="-342900">
              <a:buFont typeface="+mj-lt"/>
              <a:buAutoNum type="arabicPeriod"/>
            </a:pPr>
            <a:r>
              <a:rPr lang="de-DE" sz="1800" dirty="0" err="1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rPr>
              <a:t>Centrality</a:t>
            </a:r>
            <a:r>
              <a:rPr lang="de-DE" sz="1800" dirty="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rPr>
              <a:t> </a:t>
            </a:r>
            <a:r>
              <a:rPr lang="de-DE" sz="1800" dirty="0" err="1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rPr>
              <a:t>of</a:t>
            </a:r>
            <a:r>
              <a:rPr lang="de-DE" sz="1800" dirty="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rPr>
              <a:t> Service and SDA</a:t>
            </a:r>
            <a:br>
              <a:rPr lang="de-DE" sz="1800" dirty="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rPr>
            </a:br>
            <a:endParaRPr lang="de-DE" sz="1800" dirty="0">
              <a:solidFill>
                <a:schemeClr val="tx1"/>
              </a:solidFill>
              <a:latin typeface="Montserrat" pitchFamily="2" charset="77"/>
              <a:ea typeface="+mn-ea"/>
              <a:cs typeface="+mn-cs"/>
            </a:endParaRPr>
          </a:p>
          <a:p>
            <a:pPr marL="342900" indent="-342900">
              <a:buFont typeface="+mj-lt"/>
              <a:buAutoNum type="arabicPeriod"/>
            </a:pPr>
            <a:r>
              <a:rPr lang="de-DE" sz="1800" dirty="0" err="1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rPr>
              <a:t>Example</a:t>
            </a:r>
            <a:endParaRPr lang="de-DE" sz="1800" dirty="0">
              <a:solidFill>
                <a:schemeClr val="tx1"/>
              </a:solidFill>
              <a:latin typeface="Montserrat" pitchFamily="2" charset="77"/>
              <a:ea typeface="+mn-ea"/>
              <a:cs typeface="+mn-cs"/>
            </a:endParaRPr>
          </a:p>
          <a:p>
            <a:pPr marL="342900" indent="-342900">
              <a:buFont typeface="+mj-lt"/>
              <a:buAutoNum type="arabicPeriod"/>
            </a:pPr>
            <a:endParaRPr lang="de-DE" sz="1800" dirty="0">
              <a:solidFill>
                <a:schemeClr val="tx1"/>
              </a:solidFill>
              <a:latin typeface="Montserrat" pitchFamily="2" charset="77"/>
              <a:ea typeface="+mn-ea"/>
              <a:cs typeface="+mn-cs"/>
            </a:endParaRPr>
          </a:p>
          <a:p>
            <a:pPr marL="342900" indent="-342900">
              <a:buFont typeface="+mj-lt"/>
              <a:buAutoNum type="arabicPeriod"/>
            </a:pPr>
            <a:r>
              <a:rPr lang="de-DE" sz="1800" dirty="0" err="1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rPr>
              <a:t>Findings</a:t>
            </a:r>
            <a:r>
              <a:rPr lang="de-DE" sz="1800" dirty="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rPr>
              <a:t> &amp; Outlook</a:t>
            </a:r>
            <a:endParaRPr lang="de-DE" sz="18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3" name="Foliennummernplatzhalter 6">
            <a:extLst>
              <a:ext uri="{FF2B5EF4-FFF2-40B4-BE49-F238E27FC236}">
                <a16:creationId xmlns:a16="http://schemas.microsoft.com/office/drawing/2014/main" id="{A03E24A5-168F-A3B0-710A-055519A650B8}"/>
              </a:ext>
            </a:extLst>
          </p:cNvPr>
          <p:cNvSpPr txBox="1">
            <a:spLocks/>
          </p:cNvSpPr>
          <p:nvPr/>
        </p:nvSpPr>
        <p:spPr>
          <a:xfrm>
            <a:off x="11307899" y="6361832"/>
            <a:ext cx="1402589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0070C0"/>
                </a:solidFill>
              </a:rPr>
              <a:t>// </a:t>
            </a:r>
            <a:fld id="{AD4D5CF2-C70C-4839-9CF7-FC9B6339EDFE}" type="slidenum">
              <a:rPr lang="en-US" sz="1400" smtClean="0">
                <a:solidFill>
                  <a:srgbClr val="0070C0"/>
                </a:solidFill>
              </a:rPr>
              <a:pPr/>
              <a:t>2</a:t>
            </a:fld>
            <a:r>
              <a:rPr lang="en-US" sz="1400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9833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57E5D-A407-9847-C9CD-D47B29E46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Gerade Verbindung mit Pfeil 30">
            <a:extLst>
              <a:ext uri="{FF2B5EF4-FFF2-40B4-BE49-F238E27FC236}">
                <a16:creationId xmlns:a16="http://schemas.microsoft.com/office/drawing/2014/main" id="{F7D5B8ED-C694-7495-5523-195FB3991B19}"/>
              </a:ext>
            </a:extLst>
          </p:cNvPr>
          <p:cNvCxnSpPr>
            <a:cxnSpLocks/>
          </p:cNvCxnSpPr>
          <p:nvPr/>
        </p:nvCxnSpPr>
        <p:spPr>
          <a:xfrm>
            <a:off x="4308525" y="3631185"/>
            <a:ext cx="549225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feld 34">
            <a:extLst>
              <a:ext uri="{FF2B5EF4-FFF2-40B4-BE49-F238E27FC236}">
                <a16:creationId xmlns:a16="http://schemas.microsoft.com/office/drawing/2014/main" id="{7A9A8256-265D-0569-18AE-310A3509DC60}"/>
              </a:ext>
            </a:extLst>
          </p:cNvPr>
          <p:cNvSpPr txBox="1"/>
          <p:nvPr/>
        </p:nvSpPr>
        <p:spPr>
          <a:xfrm>
            <a:off x="4191194" y="3202656"/>
            <a:ext cx="7379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adapt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Gerade Verbindung mit Pfeil 38">
            <a:extLst>
              <a:ext uri="{FF2B5EF4-FFF2-40B4-BE49-F238E27FC236}">
                <a16:creationId xmlns:a16="http://schemas.microsoft.com/office/drawing/2014/main" id="{FFCE090C-0872-E27D-6815-FFC08F2F7B09}"/>
              </a:ext>
            </a:extLst>
          </p:cNvPr>
          <p:cNvCxnSpPr>
            <a:cxnSpLocks/>
          </p:cNvCxnSpPr>
          <p:nvPr/>
        </p:nvCxnSpPr>
        <p:spPr>
          <a:xfrm>
            <a:off x="1785938" y="3677683"/>
            <a:ext cx="550570" cy="0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feld 39">
            <a:extLst>
              <a:ext uri="{FF2B5EF4-FFF2-40B4-BE49-F238E27FC236}">
                <a16:creationId xmlns:a16="http://schemas.microsoft.com/office/drawing/2014/main" id="{FBAB2CE6-B029-D870-A8C4-6FE32B236700}"/>
              </a:ext>
            </a:extLst>
          </p:cNvPr>
          <p:cNvSpPr txBox="1"/>
          <p:nvPr/>
        </p:nvSpPr>
        <p:spPr>
          <a:xfrm>
            <a:off x="133036" y="2983279"/>
            <a:ext cx="1659735" cy="138499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de-DE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Social</a:t>
            </a:r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 &amp; Business Needs</a:t>
            </a:r>
          </a:p>
          <a:p>
            <a:pPr algn="ctr"/>
            <a:endParaRPr lang="de-DE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04AAF9BD-6DA8-B32C-9E16-E239AACC650E}"/>
              </a:ext>
            </a:extLst>
          </p:cNvPr>
          <p:cNvSpPr txBox="1"/>
          <p:nvPr/>
        </p:nvSpPr>
        <p:spPr>
          <a:xfrm>
            <a:off x="6766674" y="2081392"/>
            <a:ext cx="542532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FF0000"/>
              </a:buClr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Evolved, closed, monolithic application landscapes dominate and constrain organizations’ adaptability and business agility, e.g.: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263" indent="-449263">
              <a:buClr>
                <a:srgbClr val="FF0000"/>
              </a:buClr>
              <a:buFont typeface="Wingdings" pitchFamily="2" charset="2"/>
              <a:buChar char="è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Frictions in adapting and connecting new technologies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263" indent="-449263">
              <a:buClr>
                <a:srgbClr val="FF0000"/>
              </a:buClr>
              <a:buFont typeface="Wingdings" pitchFamily="2" charset="2"/>
              <a:buChar char="è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Frictions in translating scientific discoveries and new technologies (e.g. AI) into innovative offerings</a:t>
            </a:r>
          </a:p>
        </p:txBody>
      </p:sp>
      <p:sp>
        <p:nvSpPr>
          <p:cNvPr id="19" name="Titel 1">
            <a:extLst>
              <a:ext uri="{FF2B5EF4-FFF2-40B4-BE49-F238E27FC236}">
                <a16:creationId xmlns:a16="http://schemas.microsoft.com/office/drawing/2014/main" id="{DB0E6D19-0AFF-8C8D-CDD8-FD3F15890C76}"/>
              </a:ext>
            </a:extLst>
          </p:cNvPr>
          <p:cNvSpPr txBox="1">
            <a:spLocks/>
          </p:cNvSpPr>
          <p:nvPr/>
        </p:nvSpPr>
        <p:spPr bwMode="gray">
          <a:xfrm>
            <a:off x="263738" y="273028"/>
            <a:ext cx="11928262" cy="60067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i="0" kern="1200">
                <a:solidFill>
                  <a:schemeClr val="accent1"/>
                </a:solidFill>
                <a:latin typeface="Barlow" pitchFamily="2" charset="77"/>
                <a:ea typeface="+mj-ea"/>
                <a:cs typeface="+mj-cs"/>
              </a:defRPr>
            </a:lvl1pPr>
          </a:lstStyle>
          <a:p>
            <a:r>
              <a:rPr lang="de-DE" sz="2000" b="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DISCONNECTS BETWEEN TECHNOLOGICAL CAPABILITIES AND REALIZED VALUE</a:t>
            </a:r>
            <a:br>
              <a:rPr lang="de-DE" sz="20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b="0" spc="-10" dirty="0">
                <a:solidFill>
                  <a:srgbClr val="FF0000"/>
                </a:solidFill>
                <a:latin typeface="Arial Black"/>
                <a:ea typeface="+mn-ea"/>
                <a:cs typeface="Arial Black"/>
              </a:rPr>
              <a:t>1. </a:t>
            </a:r>
            <a:r>
              <a:rPr lang="de-DE" b="0" spc="-10" dirty="0">
                <a:solidFill>
                  <a:srgbClr val="FF0000"/>
                </a:solidFill>
                <a:latin typeface="Arial Black"/>
                <a:ea typeface="+mn-ea"/>
                <a:cs typeface="Arial Black"/>
                <a:sym typeface="Roboto Slab Light"/>
              </a:rPr>
              <a:t>TRANSLATIONAL GAPS IN DIGITAL TRANSFORMATION</a:t>
            </a:r>
            <a:endParaRPr lang="de-DE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57ACC8F-6D88-C561-B00D-BCFE94B38547}"/>
              </a:ext>
            </a:extLst>
          </p:cNvPr>
          <p:cNvSpPr txBox="1"/>
          <p:nvPr/>
        </p:nvSpPr>
        <p:spPr>
          <a:xfrm>
            <a:off x="224525" y="948758"/>
            <a:ext cx="105443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000" b="1" spc="-20" dirty="0">
                <a:solidFill>
                  <a:srgbClr val="FF0000"/>
                </a:solidFill>
                <a:latin typeface="Arial"/>
                <a:cs typeface="Arial"/>
              </a:rPr>
              <a:t>#LEAD TO MAJOR CHALLENGES FOR SOCIETY AND ECONOMY</a:t>
            </a:r>
          </a:p>
        </p:txBody>
      </p:sp>
      <p:sp>
        <p:nvSpPr>
          <p:cNvPr id="24" name="Foliennummernplatzhalter 6">
            <a:extLst>
              <a:ext uri="{FF2B5EF4-FFF2-40B4-BE49-F238E27FC236}">
                <a16:creationId xmlns:a16="http://schemas.microsoft.com/office/drawing/2014/main" id="{B4A4C913-C020-E87A-58BE-E21F24F25593}"/>
              </a:ext>
            </a:extLst>
          </p:cNvPr>
          <p:cNvSpPr txBox="1">
            <a:spLocks/>
          </p:cNvSpPr>
          <p:nvPr/>
        </p:nvSpPr>
        <p:spPr>
          <a:xfrm>
            <a:off x="11307899" y="6361832"/>
            <a:ext cx="1402589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0070C0"/>
                </a:solidFill>
              </a:rPr>
              <a:t>// </a:t>
            </a:r>
            <a:fld id="{AD4D5CF2-C70C-4839-9CF7-FC9B6339EDFE}" type="slidenum">
              <a:rPr lang="en-US" sz="1400" smtClean="0">
                <a:solidFill>
                  <a:srgbClr val="0070C0"/>
                </a:solidFill>
              </a:rPr>
              <a:pPr/>
              <a:t>3</a:t>
            </a:fld>
            <a:r>
              <a:rPr lang="en-US" sz="14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B0CF4B49-7BF8-ECA0-8262-AA895773DE7B}"/>
              </a:ext>
            </a:extLst>
          </p:cNvPr>
          <p:cNvSpPr txBox="1">
            <a:spLocks/>
          </p:cNvSpPr>
          <p:nvPr/>
        </p:nvSpPr>
        <p:spPr>
          <a:xfrm>
            <a:off x="-201333" y="5237130"/>
            <a:ext cx="10759440" cy="5747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r">
              <a:lnSpc>
                <a:spcPts val="4990"/>
              </a:lnSpc>
              <a:spcBef>
                <a:spcPts val="100"/>
              </a:spcBef>
            </a:pPr>
            <a:r>
              <a:rPr lang="de-DE" sz="2400" spc="-10" dirty="0" err="1">
                <a:solidFill>
                  <a:srgbClr val="FF0000"/>
                </a:solidFill>
                <a:latin typeface="Arial Black"/>
                <a:cs typeface="Arial Black"/>
              </a:rPr>
              <a:t>Failure</a:t>
            </a:r>
            <a:r>
              <a:rPr lang="de-DE" sz="2400" spc="-10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lang="de-DE" sz="2400" spc="-10" dirty="0" err="1">
                <a:solidFill>
                  <a:srgbClr val="FF0000"/>
                </a:solidFill>
                <a:latin typeface="Arial Black"/>
                <a:cs typeface="Arial Black"/>
              </a:rPr>
              <a:t>rates</a:t>
            </a:r>
            <a:r>
              <a:rPr lang="de-DE" sz="2400" spc="-10" dirty="0">
                <a:solidFill>
                  <a:srgbClr val="FF0000"/>
                </a:solidFill>
                <a:latin typeface="Arial Black"/>
                <a:cs typeface="Arial Black"/>
              </a:rPr>
              <a:t> </a:t>
            </a:r>
            <a:r>
              <a:rPr lang="de-DE" sz="2400" spc="-10" dirty="0" err="1">
                <a:solidFill>
                  <a:srgbClr val="FF0000"/>
                </a:solidFill>
                <a:latin typeface="Arial Black"/>
                <a:cs typeface="Arial Black"/>
              </a:rPr>
              <a:t>of</a:t>
            </a:r>
            <a:r>
              <a:rPr lang="de-DE" sz="2400" spc="-10" dirty="0">
                <a:solidFill>
                  <a:srgbClr val="FF0000"/>
                </a:solidFill>
                <a:latin typeface="Arial Black"/>
                <a:cs typeface="Arial Black"/>
              </a:rPr>
              <a:t> digital initiatives 70 % - 95 %</a:t>
            </a:r>
            <a:endParaRPr lang="de-DE" sz="2400" dirty="0">
              <a:solidFill>
                <a:srgbClr val="FF0000"/>
              </a:solidFill>
              <a:latin typeface="Arial Black"/>
              <a:cs typeface="Arial Black"/>
            </a:endParaRP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5A2B3B7C-FC6F-97E7-DD5F-96D69E9BBD9E}"/>
              </a:ext>
            </a:extLst>
          </p:cNvPr>
          <p:cNvSpPr txBox="1"/>
          <p:nvPr/>
        </p:nvSpPr>
        <p:spPr>
          <a:xfrm>
            <a:off x="1704281" y="3214363"/>
            <a:ext cx="5782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offer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Gewitterblitz 25">
            <a:extLst>
              <a:ext uri="{FF2B5EF4-FFF2-40B4-BE49-F238E27FC236}">
                <a16:creationId xmlns:a16="http://schemas.microsoft.com/office/drawing/2014/main" id="{D0FED3D5-F2B9-0040-57FD-C620D670DE50}"/>
              </a:ext>
            </a:extLst>
          </p:cNvPr>
          <p:cNvSpPr/>
          <p:nvPr/>
        </p:nvSpPr>
        <p:spPr>
          <a:xfrm>
            <a:off x="4471988" y="3510411"/>
            <a:ext cx="236659" cy="404364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/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A7E598A8-9E41-890B-BB7B-92A06C43EEF6}"/>
              </a:ext>
            </a:extLst>
          </p:cNvPr>
          <p:cNvSpPr txBox="1"/>
          <p:nvPr/>
        </p:nvSpPr>
        <p:spPr>
          <a:xfrm>
            <a:off x="363007" y="2063867"/>
            <a:ext cx="1110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Customer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F9373D22-BD2B-27E6-E71C-513D1E7615CF}"/>
              </a:ext>
            </a:extLst>
          </p:cNvPr>
          <p:cNvSpPr txBox="1"/>
          <p:nvPr/>
        </p:nvSpPr>
        <p:spPr>
          <a:xfrm>
            <a:off x="5037074" y="2067964"/>
            <a:ext cx="890041" cy="229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Partner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C21E4367-375E-FFDA-7EA7-7E1B3BE8276E}"/>
              </a:ext>
            </a:extLst>
          </p:cNvPr>
          <p:cNvSpPr txBox="1"/>
          <p:nvPr/>
        </p:nvSpPr>
        <p:spPr>
          <a:xfrm>
            <a:off x="2770504" y="2047710"/>
            <a:ext cx="1785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Company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62100BD-FC81-ABBA-AE19-DA1DB3EE88B1}"/>
              </a:ext>
            </a:extLst>
          </p:cNvPr>
          <p:cNvSpPr txBox="1"/>
          <p:nvPr/>
        </p:nvSpPr>
        <p:spPr>
          <a:xfrm>
            <a:off x="4755832" y="3004429"/>
            <a:ext cx="1987868" cy="1123384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de-DE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Scientific </a:t>
            </a:r>
            <a:r>
              <a:rPr lang="de-DE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discoveries</a:t>
            </a:r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b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 b="1" dirty="0">
                <a:latin typeface="Arial" panose="020B0604020202020204" pitchFamily="34" charset="0"/>
                <a:cs typeface="Arial" panose="020B0604020202020204" pitchFamily="34" charset="0"/>
              </a:rPr>
              <a:t>digital </a:t>
            </a:r>
            <a:r>
              <a:rPr lang="de-DE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technologies</a:t>
            </a:r>
            <a:endParaRPr 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sz="1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Gewitterblitz 6">
            <a:extLst>
              <a:ext uri="{FF2B5EF4-FFF2-40B4-BE49-F238E27FC236}">
                <a16:creationId xmlns:a16="http://schemas.microsoft.com/office/drawing/2014/main" id="{BF87C2F8-0BA3-BE98-2FD6-E075C95A363A}"/>
              </a:ext>
            </a:extLst>
          </p:cNvPr>
          <p:cNvSpPr/>
          <p:nvPr/>
        </p:nvSpPr>
        <p:spPr>
          <a:xfrm>
            <a:off x="1981201" y="3505649"/>
            <a:ext cx="236659" cy="404364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200"/>
          </a:p>
        </p:txBody>
      </p:sp>
      <p:sp>
        <p:nvSpPr>
          <p:cNvPr id="3" name="Würfel 2">
            <a:extLst>
              <a:ext uri="{FF2B5EF4-FFF2-40B4-BE49-F238E27FC236}">
                <a16:creationId xmlns:a16="http://schemas.microsoft.com/office/drawing/2014/main" id="{97A78FE5-AD90-97FC-F6B0-3CE320445D19}"/>
              </a:ext>
            </a:extLst>
          </p:cNvPr>
          <p:cNvSpPr/>
          <p:nvPr/>
        </p:nvSpPr>
        <p:spPr>
          <a:xfrm>
            <a:off x="2457450" y="2743202"/>
            <a:ext cx="1700213" cy="1571623"/>
          </a:xfrm>
          <a:prstGeom prst="cube">
            <a:avLst/>
          </a:prstGeom>
          <a:solidFill>
            <a:schemeClr val="bg2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1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Offering</a:t>
            </a:r>
            <a:endParaRPr lang="de-DE" sz="1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</a:t>
            </a:r>
            <a:br>
              <a:rPr lang="de-DE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1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dominated</a:t>
            </a:r>
            <a:endParaRPr lang="de-DE" sz="1400" dirty="0">
              <a:solidFill>
                <a:schemeClr val="tx1"/>
              </a:solidFill>
            </a:endParaRPr>
          </a:p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62687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3375F7-B9DC-0363-45C8-F2519EFF2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4">
            <a:extLst>
              <a:ext uri="{FF2B5EF4-FFF2-40B4-BE49-F238E27FC236}">
                <a16:creationId xmlns:a16="http://schemas.microsoft.com/office/drawing/2014/main" id="{4336546D-8C96-BA1B-00FC-BE1F858A71C4}"/>
              </a:ext>
            </a:extLst>
          </p:cNvPr>
          <p:cNvSpPr txBox="1">
            <a:spLocks/>
          </p:cNvSpPr>
          <p:nvPr/>
        </p:nvSpPr>
        <p:spPr>
          <a:xfrm>
            <a:off x="1258448" y="437189"/>
            <a:ext cx="6486243" cy="7207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100"/>
              </a:spcBef>
            </a:pPr>
            <a:br>
              <a:rPr lang="de-DE" sz="2800" spc="-10" dirty="0">
                <a:solidFill>
                  <a:srgbClr val="0070C0"/>
                </a:solidFill>
                <a:latin typeface="Arial Black"/>
                <a:cs typeface="Arial Black"/>
              </a:rPr>
            </a:br>
            <a:endParaRPr lang="de-DE" sz="1800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08CE8D44-BF32-C02F-5429-4DD185E5AC66}"/>
              </a:ext>
            </a:extLst>
          </p:cNvPr>
          <p:cNvSpPr txBox="1"/>
          <p:nvPr/>
        </p:nvSpPr>
        <p:spPr>
          <a:xfrm>
            <a:off x="214313" y="348732"/>
            <a:ext cx="125158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800" spc="-10" dirty="0">
                <a:solidFill>
                  <a:srgbClr val="FF0000"/>
                </a:solidFill>
                <a:latin typeface="Arial Black"/>
                <a:cs typeface="Arial Black"/>
              </a:rPr>
              <a:t>2. Challenge: HOW TO OVERCOME TRANSLATIONAL GAPS?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99040345-3E0C-03F0-7D21-8C846BABDD3D}"/>
              </a:ext>
            </a:extLst>
          </p:cNvPr>
          <p:cNvSpPr txBox="1"/>
          <p:nvPr/>
        </p:nvSpPr>
        <p:spPr>
          <a:xfrm>
            <a:off x="488064" y="2443844"/>
            <a:ext cx="1297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Customer X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5F952D4B-194A-D2FD-A250-7FFC32E4E6E1}"/>
              </a:ext>
            </a:extLst>
          </p:cNvPr>
          <p:cNvSpPr txBox="1"/>
          <p:nvPr/>
        </p:nvSpPr>
        <p:spPr>
          <a:xfrm>
            <a:off x="4216046" y="2458952"/>
            <a:ext cx="1017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Partner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01539B8-107C-2C43-B78C-3F393FC099DB}"/>
              </a:ext>
            </a:extLst>
          </p:cNvPr>
          <p:cNvSpPr txBox="1"/>
          <p:nvPr/>
        </p:nvSpPr>
        <p:spPr>
          <a:xfrm>
            <a:off x="2398290" y="2448451"/>
            <a:ext cx="15686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Company</a:t>
            </a:r>
          </a:p>
        </p:txBody>
      </p:sp>
      <p:cxnSp>
        <p:nvCxnSpPr>
          <p:cNvPr id="9" name="Gerade Verbindung 8">
            <a:extLst>
              <a:ext uri="{FF2B5EF4-FFF2-40B4-BE49-F238E27FC236}">
                <a16:creationId xmlns:a16="http://schemas.microsoft.com/office/drawing/2014/main" id="{5953447D-2D35-A006-1410-3A5963C3B3EF}"/>
              </a:ext>
            </a:extLst>
          </p:cNvPr>
          <p:cNvCxnSpPr>
            <a:cxnSpLocks/>
          </p:cNvCxnSpPr>
          <p:nvPr/>
        </p:nvCxnSpPr>
        <p:spPr>
          <a:xfrm flipH="1">
            <a:off x="3573620" y="3465834"/>
            <a:ext cx="538471" cy="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>
            <a:extLst>
              <a:ext uri="{FF2B5EF4-FFF2-40B4-BE49-F238E27FC236}">
                <a16:creationId xmlns:a16="http://schemas.microsoft.com/office/drawing/2014/main" id="{369618A5-9E0C-88D3-20B9-E5BCB6D91B2A}"/>
              </a:ext>
            </a:extLst>
          </p:cNvPr>
          <p:cNvCxnSpPr>
            <a:cxnSpLocks/>
          </p:cNvCxnSpPr>
          <p:nvPr/>
        </p:nvCxnSpPr>
        <p:spPr>
          <a:xfrm flipH="1">
            <a:off x="1702739" y="3470910"/>
            <a:ext cx="540399" cy="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Gewitterblitz 10">
            <a:extLst>
              <a:ext uri="{FF2B5EF4-FFF2-40B4-BE49-F238E27FC236}">
                <a16:creationId xmlns:a16="http://schemas.microsoft.com/office/drawing/2014/main" id="{45325A7A-D467-DFFB-418D-2C253DA28D5D}"/>
              </a:ext>
            </a:extLst>
          </p:cNvPr>
          <p:cNvSpPr/>
          <p:nvPr/>
        </p:nvSpPr>
        <p:spPr>
          <a:xfrm>
            <a:off x="1953326" y="3334967"/>
            <a:ext cx="146225" cy="286230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/>
          </a:p>
        </p:txBody>
      </p:sp>
      <p:sp>
        <p:nvSpPr>
          <p:cNvPr id="12" name="Gewitterblitz 11">
            <a:extLst>
              <a:ext uri="{FF2B5EF4-FFF2-40B4-BE49-F238E27FC236}">
                <a16:creationId xmlns:a16="http://schemas.microsoft.com/office/drawing/2014/main" id="{B51AEF56-685A-79FD-62F5-438304331637}"/>
              </a:ext>
            </a:extLst>
          </p:cNvPr>
          <p:cNvSpPr/>
          <p:nvPr/>
        </p:nvSpPr>
        <p:spPr>
          <a:xfrm>
            <a:off x="3751082" y="3291443"/>
            <a:ext cx="146225" cy="286230"/>
          </a:xfrm>
          <a:prstGeom prst="lightningBol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100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D2AB122-A367-31C2-21B3-1F9A8964531E}"/>
              </a:ext>
            </a:extLst>
          </p:cNvPr>
          <p:cNvSpPr txBox="1"/>
          <p:nvPr/>
        </p:nvSpPr>
        <p:spPr>
          <a:xfrm>
            <a:off x="6077149" y="2446068"/>
            <a:ext cx="1309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Customer X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C528BE3-2065-1ED7-E5BD-82B3573E7730}"/>
              </a:ext>
            </a:extLst>
          </p:cNvPr>
          <p:cNvSpPr txBox="1"/>
          <p:nvPr/>
        </p:nvSpPr>
        <p:spPr>
          <a:xfrm>
            <a:off x="10164883" y="2543508"/>
            <a:ext cx="890041" cy="229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Partner</a:t>
            </a:r>
          </a:p>
        </p:txBody>
      </p:sp>
      <p:cxnSp>
        <p:nvCxnSpPr>
          <p:cNvPr id="20" name="Gerade Verbindung 19">
            <a:extLst>
              <a:ext uri="{FF2B5EF4-FFF2-40B4-BE49-F238E27FC236}">
                <a16:creationId xmlns:a16="http://schemas.microsoft.com/office/drawing/2014/main" id="{4DEE63FA-7807-0F44-0E3E-3CEFF83E3CDD}"/>
              </a:ext>
            </a:extLst>
          </p:cNvPr>
          <p:cNvCxnSpPr>
            <a:cxnSpLocks/>
          </p:cNvCxnSpPr>
          <p:nvPr/>
        </p:nvCxnSpPr>
        <p:spPr>
          <a:xfrm flipH="1">
            <a:off x="9666583" y="3460292"/>
            <a:ext cx="471054" cy="0"/>
          </a:xfrm>
          <a:prstGeom prst="line">
            <a:avLst/>
          </a:prstGeom>
          <a:ln w="19050">
            <a:solidFill>
              <a:schemeClr val="tx1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20">
            <a:extLst>
              <a:ext uri="{FF2B5EF4-FFF2-40B4-BE49-F238E27FC236}">
                <a16:creationId xmlns:a16="http://schemas.microsoft.com/office/drawing/2014/main" id="{90AB0C59-641A-9489-A99B-4EA85FBF9CE0}"/>
              </a:ext>
            </a:extLst>
          </p:cNvPr>
          <p:cNvCxnSpPr>
            <a:cxnSpLocks/>
          </p:cNvCxnSpPr>
          <p:nvPr/>
        </p:nvCxnSpPr>
        <p:spPr>
          <a:xfrm flipH="1">
            <a:off x="7458080" y="3488125"/>
            <a:ext cx="605044" cy="0"/>
          </a:xfrm>
          <a:prstGeom prst="line">
            <a:avLst/>
          </a:prstGeom>
          <a:ln w="19050">
            <a:solidFill>
              <a:schemeClr val="tx1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>
            <a:extLst>
              <a:ext uri="{FF2B5EF4-FFF2-40B4-BE49-F238E27FC236}">
                <a16:creationId xmlns:a16="http://schemas.microsoft.com/office/drawing/2014/main" id="{C36AFA29-F472-4264-0AF4-F3FC5363CCF9}"/>
              </a:ext>
            </a:extLst>
          </p:cNvPr>
          <p:cNvCxnSpPr>
            <a:cxnSpLocks/>
          </p:cNvCxnSpPr>
          <p:nvPr/>
        </p:nvCxnSpPr>
        <p:spPr>
          <a:xfrm>
            <a:off x="8902661" y="4157690"/>
            <a:ext cx="0" cy="328610"/>
          </a:xfrm>
          <a:prstGeom prst="line">
            <a:avLst/>
          </a:prstGeom>
          <a:ln w="19050">
            <a:solidFill>
              <a:schemeClr val="tx1"/>
            </a:solidFill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0262BD29-EAE7-044B-1BD6-EE0431CC98CD}"/>
              </a:ext>
            </a:extLst>
          </p:cNvPr>
          <p:cNvSpPr txBox="1"/>
          <p:nvPr/>
        </p:nvSpPr>
        <p:spPr>
          <a:xfrm>
            <a:off x="8423132" y="4481657"/>
            <a:ext cx="1785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Company</a:t>
            </a:r>
          </a:p>
        </p:txBody>
      </p:sp>
      <p:grpSp>
        <p:nvGrpSpPr>
          <p:cNvPr id="46" name="Gruppieren 45">
            <a:extLst>
              <a:ext uri="{FF2B5EF4-FFF2-40B4-BE49-F238E27FC236}">
                <a16:creationId xmlns:a16="http://schemas.microsoft.com/office/drawing/2014/main" id="{81DFF234-7E14-64F9-D2B2-4E0599E78346}"/>
              </a:ext>
            </a:extLst>
          </p:cNvPr>
          <p:cNvGrpSpPr/>
          <p:nvPr/>
        </p:nvGrpSpPr>
        <p:grpSpPr>
          <a:xfrm>
            <a:off x="8141090" y="2756584"/>
            <a:ext cx="1431542" cy="1301092"/>
            <a:chOff x="7789092" y="1920526"/>
            <a:chExt cx="1702598" cy="1487693"/>
          </a:xfrm>
          <a:noFill/>
        </p:grpSpPr>
        <p:sp>
          <p:nvSpPr>
            <p:cNvPr id="30" name="Ellipse 39">
              <a:extLst>
                <a:ext uri="{FF2B5EF4-FFF2-40B4-BE49-F238E27FC236}">
                  <a16:creationId xmlns:a16="http://schemas.microsoft.com/office/drawing/2014/main" id="{C82F7BA2-C391-88D2-C6F4-02402B5232A8}"/>
                </a:ext>
              </a:extLst>
            </p:cNvPr>
            <p:cNvSpPr/>
            <p:nvPr/>
          </p:nvSpPr>
          <p:spPr bwMode="gray">
            <a:xfrm>
              <a:off x="7869433" y="1920526"/>
              <a:ext cx="1593221" cy="1487693"/>
            </a:xfrm>
            <a:prstGeom prst="ellipse">
              <a:avLst/>
            </a:prstGeom>
            <a:grpFill/>
            <a:ln w="76200"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de-DE" sz="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tserrat" pitchFamily="2" charset="77"/>
                <a:cs typeface="Calibri" panose="020F0502020204030204" pitchFamily="34" charset="0"/>
              </a:endParaRPr>
            </a:p>
          </p:txBody>
        </p:sp>
        <p:sp>
          <p:nvSpPr>
            <p:cNvPr id="31" name="Textfeld 30">
              <a:extLst>
                <a:ext uri="{FF2B5EF4-FFF2-40B4-BE49-F238E27FC236}">
                  <a16:creationId xmlns:a16="http://schemas.microsoft.com/office/drawing/2014/main" id="{989BB64F-2A87-18DB-0255-ED20C018DBF7}"/>
                </a:ext>
              </a:extLst>
            </p:cNvPr>
            <p:cNvSpPr txBox="1"/>
            <p:nvPr/>
          </p:nvSpPr>
          <p:spPr>
            <a:xfrm>
              <a:off x="7789092" y="2320500"/>
              <a:ext cx="1702598" cy="774218"/>
            </a:xfrm>
            <a:prstGeom prst="rect">
              <a:avLst/>
            </a:prstGeom>
            <a:grpFill/>
            <a:ln>
              <a:noFill/>
              <a:prstDash val="dash"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de-DE" sz="1600" dirty="0" err="1">
                  <a:latin typeface="Arial" panose="020B0604020202020204" pitchFamily="34" charset="0"/>
                  <a:cs typeface="Arial" panose="020B0604020202020204" pitchFamily="34" charset="0"/>
                </a:rPr>
                <a:t>Offering</a:t>
              </a:r>
              <a:b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de-DE" sz="1400" dirty="0">
                  <a:latin typeface="Arial" panose="020B0604020202020204" pitchFamily="34" charset="0"/>
                  <a:cs typeface="Arial" panose="020B0604020202020204" pitchFamily="34" charset="0"/>
                </a:rPr>
                <a:t>Service-</a:t>
              </a:r>
              <a:r>
                <a:rPr lang="de-DE" sz="1400" dirty="0" err="1">
                  <a:latin typeface="Arial" panose="020B0604020202020204" pitchFamily="34" charset="0"/>
                  <a:cs typeface="Arial" panose="020B0604020202020204" pitchFamily="34" charset="0"/>
                </a:rPr>
                <a:t>dominated</a:t>
              </a:r>
              <a:endParaRPr lang="de-DE" sz="1600" i="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5" name="Textfeld 54">
            <a:extLst>
              <a:ext uri="{FF2B5EF4-FFF2-40B4-BE49-F238E27FC236}">
                <a16:creationId xmlns:a16="http://schemas.microsoft.com/office/drawing/2014/main" id="{E4363FFA-2C73-072F-AF08-F69C3D392479}"/>
              </a:ext>
            </a:extLst>
          </p:cNvPr>
          <p:cNvSpPr txBox="1"/>
          <p:nvPr/>
        </p:nvSpPr>
        <p:spPr>
          <a:xfrm>
            <a:off x="500068" y="5043518"/>
            <a:ext cx="51720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Grown IT-</a:t>
            </a:r>
            <a:r>
              <a:rPr lang="de-DE" dirty="0" err="1"/>
              <a:t>landscapes</a:t>
            </a:r>
            <a:r>
              <a:rPr lang="de-DE" dirty="0"/>
              <a:t>, </a:t>
            </a:r>
            <a:r>
              <a:rPr lang="de-DE" dirty="0" err="1"/>
              <a:t>technology‑driven</a:t>
            </a:r>
            <a:r>
              <a:rPr lang="de-DE" dirty="0"/>
              <a:t>, </a:t>
            </a:r>
            <a:r>
              <a:rPr lang="de-DE" dirty="0" err="1"/>
              <a:t>complex</a:t>
            </a:r>
            <a:r>
              <a:rPr lang="de-DE" dirty="0"/>
              <a:t>, </a:t>
            </a:r>
            <a:r>
              <a:rPr lang="de-DE" dirty="0" err="1"/>
              <a:t>siloed</a:t>
            </a:r>
            <a:r>
              <a:rPr lang="de-DE" dirty="0"/>
              <a:t>, </a:t>
            </a:r>
            <a:r>
              <a:rPr lang="de-DE" dirty="0" err="1"/>
              <a:t>closed</a:t>
            </a:r>
            <a:r>
              <a:rPr lang="de-DE" dirty="0"/>
              <a:t>, </a:t>
            </a:r>
            <a:r>
              <a:rPr lang="de-DE" dirty="0" err="1"/>
              <a:t>monolithic</a:t>
            </a:r>
            <a:r>
              <a:rPr lang="de-DE" dirty="0"/>
              <a:t>, and slow.</a:t>
            </a:r>
          </a:p>
          <a:p>
            <a:endParaRPr lang="de-DE" dirty="0"/>
          </a:p>
          <a:p>
            <a:r>
              <a:rPr lang="de-DE" dirty="0"/>
              <a:t>Value </a:t>
            </a:r>
            <a:r>
              <a:rPr lang="de-DE" dirty="0" err="1"/>
              <a:t>chain</a:t>
            </a:r>
            <a:r>
              <a:rPr lang="de-DE" dirty="0"/>
              <a:t>: </a:t>
            </a:r>
            <a:r>
              <a:rPr lang="de-DE" dirty="0" err="1"/>
              <a:t>partners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</a:t>
            </a:r>
            <a:r>
              <a:rPr lang="de-DE" dirty="0" err="1"/>
              <a:t>transactional</a:t>
            </a:r>
            <a:r>
              <a:rPr lang="de-DE" dirty="0"/>
              <a:t> </a:t>
            </a:r>
            <a:r>
              <a:rPr lang="de-DE" dirty="0" err="1"/>
              <a:t>suppliers</a:t>
            </a:r>
            <a:r>
              <a:rPr lang="de-DE" dirty="0"/>
              <a:t> </a:t>
            </a:r>
            <a:r>
              <a:rPr lang="de-DE" dirty="0" err="1"/>
              <a:t>feeding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existing</a:t>
            </a:r>
            <a:r>
              <a:rPr lang="de-DE" dirty="0"/>
              <a:t> </a:t>
            </a:r>
            <a:r>
              <a:rPr lang="de-DE" dirty="0" err="1"/>
              <a:t>corporate</a:t>
            </a:r>
            <a:r>
              <a:rPr lang="de-DE" dirty="0"/>
              <a:t> </a:t>
            </a:r>
            <a:r>
              <a:rPr lang="de-DE" dirty="0" err="1"/>
              <a:t>value</a:t>
            </a:r>
            <a:r>
              <a:rPr lang="de-DE" dirty="0"/>
              <a:t> </a:t>
            </a:r>
            <a:r>
              <a:rPr lang="de-DE" dirty="0" err="1"/>
              <a:t>chains</a:t>
            </a:r>
            <a:r>
              <a:rPr lang="de-DE" dirty="0"/>
              <a:t>.</a:t>
            </a:r>
          </a:p>
        </p:txBody>
      </p:sp>
      <p:sp>
        <p:nvSpPr>
          <p:cNvPr id="57" name="Textfeld 56">
            <a:extLst>
              <a:ext uri="{FF2B5EF4-FFF2-40B4-BE49-F238E27FC236}">
                <a16:creationId xmlns:a16="http://schemas.microsoft.com/office/drawing/2014/main" id="{B1CC0C3F-CF17-E837-32E3-8C8F4C083009}"/>
              </a:ext>
            </a:extLst>
          </p:cNvPr>
          <p:cNvSpPr txBox="1"/>
          <p:nvPr/>
        </p:nvSpPr>
        <p:spPr>
          <a:xfrm>
            <a:off x="5908104" y="5022306"/>
            <a:ext cx="596741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/>
              <a:t>Customer‑ and </a:t>
            </a:r>
            <a:r>
              <a:rPr lang="de-DE" dirty="0" err="1"/>
              <a:t>service‑dominated</a:t>
            </a:r>
            <a:r>
              <a:rPr lang="de-DE" dirty="0"/>
              <a:t>, adaptive and </a:t>
            </a:r>
            <a:r>
              <a:rPr lang="de-DE" dirty="0" err="1"/>
              <a:t>cooperative</a:t>
            </a:r>
            <a:r>
              <a:rPr lang="de-DE" dirty="0"/>
              <a:t> in </a:t>
            </a:r>
            <a:r>
              <a:rPr lang="de-DE" dirty="0" err="1"/>
              <a:t>the</a:t>
            </a:r>
            <a:r>
              <a:rPr lang="de-DE" dirty="0"/>
              <a:t> sense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collaborative</a:t>
            </a:r>
            <a:r>
              <a:rPr lang="de-DE" dirty="0"/>
              <a:t> </a:t>
            </a:r>
            <a:r>
              <a:rPr lang="de-DE" dirty="0" err="1"/>
              <a:t>value</a:t>
            </a:r>
            <a:r>
              <a:rPr lang="de-DE" dirty="0"/>
              <a:t> </a:t>
            </a:r>
            <a:r>
              <a:rPr lang="de-DE" dirty="0" err="1"/>
              <a:t>creation</a:t>
            </a:r>
            <a:r>
              <a:rPr lang="de-DE" dirty="0"/>
              <a:t> (</a:t>
            </a:r>
            <a:r>
              <a:rPr lang="de-DE" dirty="0" err="1"/>
              <a:t>value</a:t>
            </a:r>
            <a:r>
              <a:rPr lang="de-DE" dirty="0"/>
              <a:t> </a:t>
            </a:r>
            <a:r>
              <a:rPr lang="de-DE" dirty="0" err="1"/>
              <a:t>cocreation</a:t>
            </a:r>
            <a:r>
              <a:rPr lang="de-DE" dirty="0"/>
              <a:t>).</a:t>
            </a:r>
          </a:p>
          <a:p>
            <a:endParaRPr lang="de-DE" dirty="0"/>
          </a:p>
          <a:p>
            <a:r>
              <a:rPr lang="de-DE" dirty="0"/>
              <a:t>Value </a:t>
            </a:r>
            <a:r>
              <a:rPr lang="de-DE" dirty="0" err="1"/>
              <a:t>constellation</a:t>
            </a:r>
            <a:r>
              <a:rPr lang="de-DE" dirty="0"/>
              <a:t>: relational, </a:t>
            </a:r>
            <a:r>
              <a:rPr lang="de-DE" dirty="0" err="1"/>
              <a:t>continuously</a:t>
            </a:r>
            <a:r>
              <a:rPr lang="de-DE" dirty="0"/>
              <a:t> </a:t>
            </a:r>
            <a:r>
              <a:rPr lang="de-DE" dirty="0" err="1"/>
              <a:t>building</a:t>
            </a:r>
            <a:r>
              <a:rPr lang="de-DE" dirty="0"/>
              <a:t> and </a:t>
            </a:r>
            <a:r>
              <a:rPr lang="de-DE" dirty="0" err="1"/>
              <a:t>deepening</a:t>
            </a:r>
            <a:r>
              <a:rPr lang="de-DE" dirty="0"/>
              <a:t> </a:t>
            </a:r>
            <a:r>
              <a:rPr lang="de-DE" dirty="0" err="1"/>
              <a:t>data-driven</a:t>
            </a:r>
            <a:r>
              <a:rPr lang="de-DE" dirty="0"/>
              <a:t> </a:t>
            </a:r>
            <a:r>
              <a:rPr lang="de-DE" dirty="0" err="1"/>
              <a:t>relationships</a:t>
            </a:r>
            <a:r>
              <a:rPr lang="de-DE" dirty="0"/>
              <a:t>.</a:t>
            </a:r>
          </a:p>
        </p:txBody>
      </p:sp>
      <p:pic>
        <p:nvPicPr>
          <p:cNvPr id="27" name="Grafik 26">
            <a:extLst>
              <a:ext uri="{FF2B5EF4-FFF2-40B4-BE49-F238E27FC236}">
                <a16:creationId xmlns:a16="http://schemas.microsoft.com/office/drawing/2014/main" id="{A0828FB5-4370-1E90-CD61-A8E02B3F3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2422" y="3240122"/>
            <a:ext cx="1123601" cy="417513"/>
          </a:xfrm>
          <a:prstGeom prst="rect">
            <a:avLst/>
          </a:prstGeom>
        </p:spPr>
      </p:pic>
      <p:pic>
        <p:nvPicPr>
          <p:cNvPr id="28" name="Grafik 27">
            <a:extLst>
              <a:ext uri="{FF2B5EF4-FFF2-40B4-BE49-F238E27FC236}">
                <a16:creationId xmlns:a16="http://schemas.microsoft.com/office/drawing/2014/main" id="{25B2254B-9B3B-2C6F-51D9-B9AC9A33E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707" y="3249647"/>
            <a:ext cx="1123601" cy="417513"/>
          </a:xfrm>
          <a:prstGeom prst="rect">
            <a:avLst/>
          </a:prstGeom>
        </p:spPr>
      </p:pic>
      <p:sp>
        <p:nvSpPr>
          <p:cNvPr id="33" name="Würfel 32">
            <a:extLst>
              <a:ext uri="{FF2B5EF4-FFF2-40B4-BE49-F238E27FC236}">
                <a16:creationId xmlns:a16="http://schemas.microsoft.com/office/drawing/2014/main" id="{4D108D05-D11E-3E55-09FD-64509BE8C7C6}"/>
              </a:ext>
            </a:extLst>
          </p:cNvPr>
          <p:cNvSpPr/>
          <p:nvPr/>
        </p:nvSpPr>
        <p:spPr>
          <a:xfrm>
            <a:off x="2371731" y="2871818"/>
            <a:ext cx="1085849" cy="1014413"/>
          </a:xfrm>
          <a:prstGeom prst="cube">
            <a:avLst/>
          </a:prstGeom>
          <a:solidFill>
            <a:schemeClr val="bg2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Offering</a:t>
            </a:r>
            <a:endParaRPr lang="de-DE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Technology-</a:t>
            </a:r>
            <a:r>
              <a:rPr lang="de-DE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dominated</a:t>
            </a:r>
            <a:endParaRPr lang="de-DE" sz="900" dirty="0">
              <a:solidFill>
                <a:schemeClr val="tx1"/>
              </a:solidFill>
            </a:endParaRPr>
          </a:p>
          <a:p>
            <a:pPr algn="ctr"/>
            <a:endParaRPr lang="de-DE" dirty="0"/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49B0B7B1-EAAF-7350-2E23-669CEC9FC6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4179" y="4114825"/>
            <a:ext cx="674200" cy="642946"/>
          </a:xfrm>
          <a:prstGeom prst="rect">
            <a:avLst/>
          </a:prstGeom>
        </p:spPr>
      </p:pic>
      <p:sp>
        <p:nvSpPr>
          <p:cNvPr id="37" name="Textfeld 36">
            <a:extLst>
              <a:ext uri="{FF2B5EF4-FFF2-40B4-BE49-F238E27FC236}">
                <a16:creationId xmlns:a16="http://schemas.microsoft.com/office/drawing/2014/main" id="{B45222F7-6810-1270-4E98-7DEAD6C3CA07}"/>
              </a:ext>
            </a:extLst>
          </p:cNvPr>
          <p:cNvSpPr txBox="1"/>
          <p:nvPr/>
        </p:nvSpPr>
        <p:spPr>
          <a:xfrm>
            <a:off x="210741" y="791260"/>
            <a:ext cx="105763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1800" b="1" spc="-20" dirty="0">
                <a:solidFill>
                  <a:srgbClr val="FF0000"/>
                </a:solidFill>
                <a:latin typeface="Arial"/>
                <a:cs typeface="Arial"/>
              </a:rPr>
              <a:t>#FROM TECHNOLOGY-DOMINATED TO SERVICE-DOMINATED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383F8028-75A1-20B8-5C0A-FAF872B1E708}"/>
              </a:ext>
            </a:extLst>
          </p:cNvPr>
          <p:cNvSpPr txBox="1"/>
          <p:nvPr/>
        </p:nvSpPr>
        <p:spPr>
          <a:xfrm>
            <a:off x="1129084" y="1503846"/>
            <a:ext cx="2770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US" b="1">
                <a:latin typeface="Arial" panose="020B0604020202020204" pitchFamily="34" charset="0"/>
                <a:cs typeface="Arial" panose="020B0604020202020204" pitchFamily="34" charset="0"/>
              </a:rPr>
              <a:t>Technology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-d</a:t>
            </a:r>
            <a:r>
              <a:rPr lang="de-US" b="1">
                <a:latin typeface="Arial" panose="020B0604020202020204" pitchFamily="34" charset="0"/>
                <a:cs typeface="Arial" panose="020B0604020202020204" pitchFamily="34" charset="0"/>
              </a:rPr>
              <a:t>ominated </a:t>
            </a:r>
            <a:endParaRPr lang="de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9C622C1B-C7DE-3FDF-D3FD-EE7B360EDC6F}"/>
              </a:ext>
            </a:extLst>
          </p:cNvPr>
          <p:cNvSpPr txBox="1"/>
          <p:nvPr/>
        </p:nvSpPr>
        <p:spPr>
          <a:xfrm>
            <a:off x="7568197" y="1525812"/>
            <a:ext cx="2313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US" b="1"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-d</a:t>
            </a:r>
            <a:r>
              <a:rPr lang="de-US" b="1">
                <a:latin typeface="Arial" panose="020B0604020202020204" pitchFamily="34" charset="0"/>
                <a:cs typeface="Arial" panose="020B0604020202020204" pitchFamily="34" charset="0"/>
              </a:rPr>
              <a:t>ominated </a:t>
            </a:r>
            <a:endParaRPr lang="de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Gerade Verbindung mit Pfeil 14">
            <a:extLst>
              <a:ext uri="{FF2B5EF4-FFF2-40B4-BE49-F238E27FC236}">
                <a16:creationId xmlns:a16="http://schemas.microsoft.com/office/drawing/2014/main" id="{5B7161D4-3474-5955-EE28-3CE8BCD23FA1}"/>
              </a:ext>
            </a:extLst>
          </p:cNvPr>
          <p:cNvCxnSpPr>
            <a:stCxn id="6" idx="3"/>
            <a:endCxn id="14" idx="1"/>
          </p:cNvCxnSpPr>
          <p:nvPr/>
        </p:nvCxnSpPr>
        <p:spPr>
          <a:xfrm>
            <a:off x="3899907" y="1688512"/>
            <a:ext cx="3668290" cy="219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3" name="Grafik 22">
            <a:extLst>
              <a:ext uri="{FF2B5EF4-FFF2-40B4-BE49-F238E27FC236}">
                <a16:creationId xmlns:a16="http://schemas.microsoft.com/office/drawing/2014/main" id="{4FF80427-91DD-16D9-1C77-947F773220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787" y="3062312"/>
            <a:ext cx="1019175" cy="1019175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9AD4D127-3064-2F14-7BD4-9DC200CDA8A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4" y="3090888"/>
            <a:ext cx="776287" cy="776287"/>
          </a:xfrm>
          <a:prstGeom prst="rect">
            <a:avLst/>
          </a:prstGeom>
        </p:spPr>
      </p:pic>
      <p:sp>
        <p:nvSpPr>
          <p:cNvPr id="32" name="Textfeld 31">
            <a:extLst>
              <a:ext uri="{FF2B5EF4-FFF2-40B4-BE49-F238E27FC236}">
                <a16:creationId xmlns:a16="http://schemas.microsoft.com/office/drawing/2014/main" id="{E53F230E-53A7-C7C2-41B2-C64F6CDCF5E9}"/>
              </a:ext>
            </a:extLst>
          </p:cNvPr>
          <p:cNvSpPr txBox="1"/>
          <p:nvPr/>
        </p:nvSpPr>
        <p:spPr>
          <a:xfrm>
            <a:off x="5643563" y="1171569"/>
            <a:ext cx="428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13" name="Foliennummernplatzhalter 6">
            <a:extLst>
              <a:ext uri="{FF2B5EF4-FFF2-40B4-BE49-F238E27FC236}">
                <a16:creationId xmlns:a16="http://schemas.microsoft.com/office/drawing/2014/main" id="{D3E719C7-5B47-3524-324C-224DD22EC906}"/>
              </a:ext>
            </a:extLst>
          </p:cNvPr>
          <p:cNvSpPr txBox="1">
            <a:spLocks/>
          </p:cNvSpPr>
          <p:nvPr/>
        </p:nvSpPr>
        <p:spPr>
          <a:xfrm>
            <a:off x="11307899" y="6361832"/>
            <a:ext cx="1402589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0070C0"/>
                </a:solidFill>
              </a:rPr>
              <a:t>// </a:t>
            </a:r>
            <a:fld id="{AD4D5CF2-C70C-4839-9CF7-FC9B6339EDFE}" type="slidenum">
              <a:rPr lang="en-US" sz="1400" smtClean="0">
                <a:solidFill>
                  <a:srgbClr val="0070C0"/>
                </a:solidFill>
              </a:rPr>
              <a:pPr/>
              <a:t>4</a:t>
            </a:fld>
            <a:r>
              <a:rPr lang="en-US" sz="1400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1307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EA3C50-63E3-A3CA-C735-4A10F6BBB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feld 15">
            <a:extLst>
              <a:ext uri="{FF2B5EF4-FFF2-40B4-BE49-F238E27FC236}">
                <a16:creationId xmlns:a16="http://schemas.microsoft.com/office/drawing/2014/main" id="{06B19569-81B3-FCF1-95CE-CECDF260EF78}"/>
              </a:ext>
            </a:extLst>
          </p:cNvPr>
          <p:cNvSpPr txBox="1"/>
          <p:nvPr/>
        </p:nvSpPr>
        <p:spPr>
          <a:xfrm>
            <a:off x="488373" y="70658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de-DE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28AC198-1D71-A95A-6C10-DAAA475607DF}"/>
              </a:ext>
            </a:extLst>
          </p:cNvPr>
          <p:cNvSpPr txBox="1"/>
          <p:nvPr/>
        </p:nvSpPr>
        <p:spPr>
          <a:xfrm>
            <a:off x="602673" y="66501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de-DE" dirty="0"/>
          </a:p>
        </p:txBody>
      </p:sp>
      <p:sp>
        <p:nvSpPr>
          <p:cNvPr id="19" name="Textplatzhalter 3">
            <a:extLst>
              <a:ext uri="{FF2B5EF4-FFF2-40B4-BE49-F238E27FC236}">
                <a16:creationId xmlns:a16="http://schemas.microsoft.com/office/drawing/2014/main" id="{0759EA30-6062-A779-83C3-E96410E9A1A5}"/>
              </a:ext>
            </a:extLst>
          </p:cNvPr>
          <p:cNvSpPr txBox="1">
            <a:spLocks/>
          </p:cNvSpPr>
          <p:nvPr/>
        </p:nvSpPr>
        <p:spPr>
          <a:xfrm>
            <a:off x="838200" y="758092"/>
            <a:ext cx="10515600" cy="797916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Fira Sans" panose="020B0503050000020004" pitchFamily="34" charset="0"/>
              <a:buChar char="&gt;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Fira Sans" panose="020B05030500000200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Font typeface="Symbol" panose="05050102010706020507" pitchFamily="18" charset="2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Tx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000" indent="-1440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Fira Sans" panose="020B0503050000020004" pitchFamily="34" charset="0"/>
              <a:buChar char="&gt;"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00" indent="-1440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Fira Sans" panose="020B0503050000020004" pitchFamily="34" charset="0"/>
              <a:buChar char="&gt;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2000" indent="-1440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dirty="0"/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id="{56796DAB-A3C5-299B-9005-91568C1F8AF5}"/>
              </a:ext>
            </a:extLst>
          </p:cNvPr>
          <p:cNvSpPr txBox="1">
            <a:spLocks/>
          </p:cNvSpPr>
          <p:nvPr/>
        </p:nvSpPr>
        <p:spPr>
          <a:xfrm>
            <a:off x="285192" y="440609"/>
            <a:ext cx="11422609" cy="5883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ts val="4990"/>
              </a:lnSpc>
              <a:spcBef>
                <a:spcPts val="100"/>
              </a:spcBef>
            </a:pPr>
            <a:r>
              <a:rPr lang="de-DE" sz="2800" spc="-10" dirty="0">
                <a:solidFill>
                  <a:srgbClr val="0070C0"/>
                </a:solidFill>
                <a:latin typeface="Arial Black"/>
                <a:ea typeface="+mn-ea"/>
                <a:cs typeface="Arial Black"/>
              </a:rPr>
              <a:t>3. SERVICE (ECO) SYSTEM ENGINEERING</a:t>
            </a:r>
          </a:p>
        </p:txBody>
      </p:sp>
      <p:sp>
        <p:nvSpPr>
          <p:cNvPr id="59" name="Titel 1">
            <a:extLst>
              <a:ext uri="{FF2B5EF4-FFF2-40B4-BE49-F238E27FC236}">
                <a16:creationId xmlns:a16="http://schemas.microsoft.com/office/drawing/2014/main" id="{A82D455D-FA0E-7C4C-6530-5C2576AA194B}"/>
              </a:ext>
            </a:extLst>
          </p:cNvPr>
          <p:cNvSpPr txBox="1">
            <a:spLocks/>
          </p:cNvSpPr>
          <p:nvPr/>
        </p:nvSpPr>
        <p:spPr bwMode="gray">
          <a:xfrm>
            <a:off x="347359" y="1010585"/>
            <a:ext cx="11248462" cy="600672"/>
          </a:xfrm>
          <a:prstGeom prst="rect">
            <a:avLst/>
          </a:prstGeom>
        </p:spPr>
        <p:txBody>
          <a:bodyPr vert="horz" lIns="0" tIns="0" rIns="0" bIns="0" rtlCol="0" anchor="t"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0"/>
              </a:spcAft>
              <a:buClrTx/>
            </a:pPr>
            <a:r>
              <a:rPr lang="de-DE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 AS STRUCTURING PARADIGM OF CHOICE FOR BUSINESS PROCESSES AND IT</a:t>
            </a:r>
          </a:p>
        </p:txBody>
      </p:sp>
      <p:sp>
        <p:nvSpPr>
          <p:cNvPr id="60" name="Textplatzhalter 3">
            <a:extLst>
              <a:ext uri="{FF2B5EF4-FFF2-40B4-BE49-F238E27FC236}">
                <a16:creationId xmlns:a16="http://schemas.microsoft.com/office/drawing/2014/main" id="{6D8650A0-3CA3-F1B8-6197-26722C735C53}"/>
              </a:ext>
            </a:extLst>
          </p:cNvPr>
          <p:cNvSpPr txBox="1">
            <a:spLocks/>
          </p:cNvSpPr>
          <p:nvPr/>
        </p:nvSpPr>
        <p:spPr>
          <a:xfrm>
            <a:off x="232351" y="290556"/>
            <a:ext cx="11233150" cy="36036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de-DE" sz="1800" spc="-20" dirty="0">
                <a:latin typeface="Arial"/>
                <a:ea typeface="+mj-ea"/>
                <a:cs typeface="Arial"/>
              </a:rPr>
              <a:t>PARADIGM SHIFT. FROM TECH-DOMINATED - TO SERVICE-DOMINATED DIGITAL TRANSFORMATION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7BADF6-D514-916B-F8C3-3040D0F054CB}"/>
              </a:ext>
            </a:extLst>
          </p:cNvPr>
          <p:cNvSpPr txBox="1"/>
          <p:nvPr/>
        </p:nvSpPr>
        <p:spPr>
          <a:xfrm>
            <a:off x="304800" y="1707726"/>
            <a:ext cx="10349948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2800" b="1" dirty="0"/>
              <a:t>The Service (Eco) System Engineering (SESE) approach </a:t>
            </a:r>
          </a:p>
          <a:p>
            <a:endParaRPr lang="en-IN" sz="2400" dirty="0"/>
          </a:p>
          <a:p>
            <a:pPr marL="342900" indent="-342900">
              <a:spcAft>
                <a:spcPts val="1200"/>
              </a:spcAft>
              <a:buFont typeface="Symbol" pitchFamily="2" charset="2"/>
              <a:buChar char="-"/>
            </a:pPr>
            <a:r>
              <a:rPr lang="en-IN" sz="2400" dirty="0"/>
              <a:t>links </a:t>
            </a:r>
            <a:r>
              <a:rPr lang="en-IN" sz="2400" b="1" dirty="0"/>
              <a:t>Service Design and Software Engineering </a:t>
            </a:r>
            <a:r>
              <a:rPr lang="en-IN" sz="2400" dirty="0"/>
              <a:t>to enable the purposive development of value constellation, initially independent of any specific technology,</a:t>
            </a:r>
          </a:p>
          <a:p>
            <a:pPr marL="342900" indent="-342900">
              <a:spcAft>
                <a:spcPts val="1200"/>
              </a:spcAft>
              <a:buFont typeface="Symbol" pitchFamily="2" charset="2"/>
              <a:buChar char="-"/>
            </a:pPr>
            <a:r>
              <a:rPr lang="en-IN" sz="2400" dirty="0"/>
              <a:t>builds on </a:t>
            </a:r>
            <a:r>
              <a:rPr lang="en-IN" sz="2400" b="1" dirty="0"/>
              <a:t>Service Dominant Architecture (SDA) </a:t>
            </a:r>
            <a:r>
              <a:rPr lang="en-IN" sz="2400" dirty="0"/>
              <a:t>as a reference structure for both service design and software engineering, </a:t>
            </a:r>
          </a:p>
          <a:p>
            <a:pPr marL="342900" indent="-342900">
              <a:buFont typeface="Symbol" pitchFamily="2" charset="2"/>
              <a:buChar char="-"/>
            </a:pPr>
            <a:r>
              <a:rPr lang="en-IN" sz="2400" dirty="0"/>
              <a:t>marks a </a:t>
            </a:r>
            <a:r>
              <a:rPr lang="en-IN" sz="2400" b="1" dirty="0"/>
              <a:t>shift from technology‑dominated initiatives to structure‑dominated</a:t>
            </a:r>
            <a:r>
              <a:rPr lang="en-IN" sz="2400" dirty="0"/>
              <a:t>, service‑based architectures that help organizations learn and evolve with each new requirement and use case. </a:t>
            </a:r>
            <a:endParaRPr lang="de-DE" sz="2400" dirty="0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26F0B254-AA49-2FBC-DFAE-D11CED57349E}"/>
              </a:ext>
            </a:extLst>
          </p:cNvPr>
          <p:cNvSpPr txBox="1"/>
          <p:nvPr/>
        </p:nvSpPr>
        <p:spPr>
          <a:xfrm>
            <a:off x="1604992" y="5797468"/>
            <a:ext cx="1895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Volker Gruhn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419EBDD-2B73-709B-409A-99998AB77CE7}"/>
              </a:ext>
            </a:extLst>
          </p:cNvPr>
          <p:cNvSpPr txBox="1"/>
          <p:nvPr/>
        </p:nvSpPr>
        <p:spPr>
          <a:xfrm>
            <a:off x="1036925" y="5322799"/>
            <a:ext cx="1895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Volker Gruhn</a:t>
            </a:r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780D82E7-6937-4B11-19A9-23FC6E0F566C}"/>
              </a:ext>
            </a:extLst>
          </p:cNvPr>
          <p:cNvSpPr txBox="1">
            <a:spLocks/>
          </p:cNvSpPr>
          <p:nvPr/>
        </p:nvSpPr>
        <p:spPr>
          <a:xfrm>
            <a:off x="11307899" y="6361832"/>
            <a:ext cx="1402589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0070C0"/>
                </a:solidFill>
              </a:rPr>
              <a:t>// </a:t>
            </a:r>
            <a:fld id="{AD4D5CF2-C70C-4839-9CF7-FC9B6339EDFE}" type="slidenum">
              <a:rPr lang="en-US" sz="1400" smtClean="0">
                <a:solidFill>
                  <a:srgbClr val="0070C0"/>
                </a:solidFill>
              </a:rPr>
              <a:pPr/>
              <a:t>5</a:t>
            </a:fld>
            <a:r>
              <a:rPr lang="en-US" sz="1400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713104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F55F7-DD9B-D6CB-637F-AAF9A77E0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feld 15">
            <a:extLst>
              <a:ext uri="{FF2B5EF4-FFF2-40B4-BE49-F238E27FC236}">
                <a16:creationId xmlns:a16="http://schemas.microsoft.com/office/drawing/2014/main" id="{EC6F00DF-B72F-7079-E077-A9B5BD01B92E}"/>
              </a:ext>
            </a:extLst>
          </p:cNvPr>
          <p:cNvSpPr txBox="1"/>
          <p:nvPr/>
        </p:nvSpPr>
        <p:spPr>
          <a:xfrm>
            <a:off x="488373" y="706582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de-DE" dirty="0"/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37FF493-B053-B2A2-773C-A7EABAD079D3}"/>
              </a:ext>
            </a:extLst>
          </p:cNvPr>
          <p:cNvSpPr txBox="1"/>
          <p:nvPr/>
        </p:nvSpPr>
        <p:spPr>
          <a:xfrm>
            <a:off x="602673" y="665018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de-DE" dirty="0"/>
          </a:p>
        </p:txBody>
      </p:sp>
      <p:sp>
        <p:nvSpPr>
          <p:cNvPr id="19" name="Textplatzhalter 3">
            <a:extLst>
              <a:ext uri="{FF2B5EF4-FFF2-40B4-BE49-F238E27FC236}">
                <a16:creationId xmlns:a16="http://schemas.microsoft.com/office/drawing/2014/main" id="{57BFECF4-61C9-AFD4-049D-7774E0637F26}"/>
              </a:ext>
            </a:extLst>
          </p:cNvPr>
          <p:cNvSpPr txBox="1">
            <a:spLocks/>
          </p:cNvSpPr>
          <p:nvPr/>
        </p:nvSpPr>
        <p:spPr>
          <a:xfrm>
            <a:off x="838200" y="758092"/>
            <a:ext cx="10515600" cy="797916"/>
          </a:xfrm>
          <a:prstGeom prst="rect">
            <a:avLst/>
          </a:prstGeom>
        </p:spPr>
        <p:txBody>
          <a:bodyPr/>
          <a:lstStyle>
            <a:lvl1pPr marL="180000" indent="-1800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Fira Sans" panose="020B0503050000020004" pitchFamily="34" charset="0"/>
              <a:buChar char="&gt;"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60000" indent="-1800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Fira Sans" panose="020B0503050000020004" pitchFamily="34" charset="0"/>
              <a:buChar char="&gt;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1800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20000" indent="-1800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Font typeface="Symbol" panose="05050102010706020507" pitchFamily="18" charset="2"/>
              <a:buNone/>
              <a:defRPr sz="16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Tx/>
              <a:buNone/>
              <a:defRPr sz="1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000" indent="-1440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Fira Sans" panose="020B0503050000020004" pitchFamily="34" charset="0"/>
              <a:buChar char="&gt;"/>
              <a:defRPr sz="1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8000" indent="-1440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Fira Sans" panose="020B0503050000020004" pitchFamily="34" charset="0"/>
              <a:buChar char="&gt;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2000" indent="-1440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Symbol" panose="05050102010706020507" pitchFamily="18" charset="2"/>
              <a:buChar char="-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dirty="0"/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id="{75536012-C249-BDF5-B44F-C3EA8ABACB22}"/>
              </a:ext>
            </a:extLst>
          </p:cNvPr>
          <p:cNvSpPr txBox="1">
            <a:spLocks/>
          </p:cNvSpPr>
          <p:nvPr/>
        </p:nvSpPr>
        <p:spPr>
          <a:xfrm>
            <a:off x="285192" y="440609"/>
            <a:ext cx="11422609" cy="5883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ts val="4990"/>
              </a:lnSpc>
              <a:spcBef>
                <a:spcPts val="100"/>
              </a:spcBef>
            </a:pPr>
            <a:r>
              <a:rPr lang="de-DE" sz="2800" spc="-10" dirty="0">
                <a:solidFill>
                  <a:srgbClr val="0070C0"/>
                </a:solidFill>
                <a:latin typeface="Arial Black"/>
                <a:ea typeface="+mn-ea"/>
                <a:cs typeface="Arial Black"/>
              </a:rPr>
              <a:t>3. SERVICE (ECO) SYSTEM ENGINEERING</a:t>
            </a:r>
          </a:p>
        </p:txBody>
      </p:sp>
      <p:sp>
        <p:nvSpPr>
          <p:cNvPr id="59" name="Titel 1">
            <a:extLst>
              <a:ext uri="{FF2B5EF4-FFF2-40B4-BE49-F238E27FC236}">
                <a16:creationId xmlns:a16="http://schemas.microsoft.com/office/drawing/2014/main" id="{2C4D4BB8-6903-7DC7-00E4-CAB8ADA37A39}"/>
              </a:ext>
            </a:extLst>
          </p:cNvPr>
          <p:cNvSpPr txBox="1">
            <a:spLocks/>
          </p:cNvSpPr>
          <p:nvPr/>
        </p:nvSpPr>
        <p:spPr bwMode="gray">
          <a:xfrm>
            <a:off x="347359" y="1010585"/>
            <a:ext cx="11248462" cy="600672"/>
          </a:xfrm>
          <a:prstGeom prst="rect">
            <a:avLst/>
          </a:prstGeom>
        </p:spPr>
        <p:txBody>
          <a:bodyPr vert="horz" lIns="0" tIns="0" rIns="0" bIns="0" rtlCol="0" anchor="t"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0"/>
              </a:spcAft>
              <a:buClrTx/>
            </a:pPr>
            <a:r>
              <a:rPr lang="de-DE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SERVICES AS STRUCTURING PARADIGM OF CHOICE FOR BUSINESS PROCESSES AND IT</a:t>
            </a:r>
          </a:p>
        </p:txBody>
      </p:sp>
      <p:sp>
        <p:nvSpPr>
          <p:cNvPr id="60" name="Textplatzhalter 3">
            <a:extLst>
              <a:ext uri="{FF2B5EF4-FFF2-40B4-BE49-F238E27FC236}">
                <a16:creationId xmlns:a16="http://schemas.microsoft.com/office/drawing/2014/main" id="{38FAC2CC-2BF6-6095-D8C8-17E7A6FFC4F4}"/>
              </a:ext>
            </a:extLst>
          </p:cNvPr>
          <p:cNvSpPr txBox="1">
            <a:spLocks/>
          </p:cNvSpPr>
          <p:nvPr/>
        </p:nvSpPr>
        <p:spPr>
          <a:xfrm>
            <a:off x="232351" y="290556"/>
            <a:ext cx="11233150" cy="36036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de-DE" sz="1800" spc="-20" dirty="0">
                <a:latin typeface="Arial"/>
                <a:ea typeface="+mj-ea"/>
                <a:cs typeface="Arial"/>
              </a:rPr>
              <a:t>PARADIGM SHIFT. FROM TECH-DOMINATED - TO SERVICE-DOMINATED DIGITAL TRANSFORMATION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EFA004D7-6479-1021-2AB8-4376957A565D}"/>
              </a:ext>
            </a:extLst>
          </p:cNvPr>
          <p:cNvSpPr txBox="1"/>
          <p:nvPr/>
        </p:nvSpPr>
        <p:spPr>
          <a:xfrm>
            <a:off x="3080902" y="1720979"/>
            <a:ext cx="865909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work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with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Service Dominant Architecture (SDA)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align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business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and IT 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around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shared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: </a:t>
            </a:r>
          </a:p>
          <a:p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70C0"/>
              </a:buClr>
              <a:buSzPct val="120000"/>
              <a:buFont typeface="+mj-lt"/>
              <a:buAutoNum type="arabicPeriod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Design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from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customer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perspective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(Service Design)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-&gt;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working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backwards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processes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roles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customer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partner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company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70C0"/>
              </a:buClr>
              <a:buSzPct val="120000"/>
              <a:buFont typeface="+mj-lt"/>
              <a:buAutoNum type="arabicPeriod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Derive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necessary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assign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them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five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SDA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systems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-&gt;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interaction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participation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rules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and own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capabilities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. 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70C0"/>
              </a:buClr>
              <a:buSzPct val="120000"/>
              <a:buFont typeface="+mj-lt"/>
              <a:buAutoNum type="arabicPeriod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Develop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reusable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(Software Engineering)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-&gt;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engineered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modular,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reusable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combinable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They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can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be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easily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accessed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orchestrated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scaled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across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use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cases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Clr>
                <a:srgbClr val="0070C0"/>
              </a:buClr>
              <a:buSzPct val="120000"/>
            </a:pP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This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reduces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complexity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accelerates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 time-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b="1" dirty="0" err="1">
                <a:latin typeface="Arial" panose="020B0604020202020204" pitchFamily="34" charset="0"/>
                <a:cs typeface="Arial" panose="020B0604020202020204" pitchFamily="34" charset="0"/>
              </a:rPr>
              <a:t>market</a:t>
            </a:r>
            <a:r>
              <a:rPr lang="de-DE" b="1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Instead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technology-induced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complexity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structured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reusable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combinable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services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create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room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innovations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85AC7C1-94AF-44FA-E71A-99901827D898}"/>
              </a:ext>
            </a:extLst>
          </p:cNvPr>
          <p:cNvSpPr txBox="1"/>
          <p:nvPr/>
        </p:nvSpPr>
        <p:spPr>
          <a:xfrm>
            <a:off x="1604992" y="5797468"/>
            <a:ext cx="1895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Volker Gruhn</a:t>
            </a:r>
          </a:p>
        </p:txBody>
      </p:sp>
      <p:pic>
        <p:nvPicPr>
          <p:cNvPr id="6" name="Grafik 5" descr="Ein Bild, das Kleidung, Im Haus, Wand, Präsentation enthält.&#10;&#10;KI-generierte Inhalte können fehlerhaft sein.">
            <a:extLst>
              <a:ext uri="{FF2B5EF4-FFF2-40B4-BE49-F238E27FC236}">
                <a16:creationId xmlns:a16="http://schemas.microsoft.com/office/drawing/2014/main" id="{9C666F6A-3BFC-FB0E-8806-7CCC92E7099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663" y="2043652"/>
            <a:ext cx="2386641" cy="3610151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A0065DCA-FAC9-9FF5-88E1-BDEAE9391D83}"/>
              </a:ext>
            </a:extLst>
          </p:cNvPr>
          <p:cNvSpPr txBox="1"/>
          <p:nvPr/>
        </p:nvSpPr>
        <p:spPr>
          <a:xfrm>
            <a:off x="1036925" y="5322799"/>
            <a:ext cx="1895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Volker Gruhn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E6D3E935-A11A-2B39-9078-E5203370BB4B}"/>
              </a:ext>
            </a:extLst>
          </p:cNvPr>
          <p:cNvSpPr txBox="1"/>
          <p:nvPr/>
        </p:nvSpPr>
        <p:spPr>
          <a:xfrm>
            <a:off x="453530" y="5626269"/>
            <a:ext cx="30099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hlinkClick r:id="rId3"/>
              </a:rPr>
              <a:t>www.linkedin.com/in/volkergruhn/</a:t>
            </a:r>
            <a:endParaRPr lang="de-DE" sz="1200" dirty="0"/>
          </a:p>
          <a:p>
            <a:endParaRPr lang="de-DE" sz="1200" dirty="0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50071D0D-1852-5582-28EE-13B1854E2AAB}"/>
              </a:ext>
            </a:extLst>
          </p:cNvPr>
          <p:cNvSpPr txBox="1">
            <a:spLocks/>
          </p:cNvSpPr>
          <p:nvPr/>
        </p:nvSpPr>
        <p:spPr>
          <a:xfrm>
            <a:off x="11307899" y="6361832"/>
            <a:ext cx="1402589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0070C0"/>
                </a:solidFill>
              </a:rPr>
              <a:t>// </a:t>
            </a:r>
            <a:fld id="{AD4D5CF2-C70C-4839-9CF7-FC9B6339EDFE}" type="slidenum">
              <a:rPr lang="en-US" sz="1400" smtClean="0">
                <a:solidFill>
                  <a:srgbClr val="0070C0"/>
                </a:solidFill>
              </a:rPr>
              <a:pPr/>
              <a:t>6</a:t>
            </a:fld>
            <a:r>
              <a:rPr lang="en-US" sz="1400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764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E9816C-9667-4F15-ED67-DF841D31C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>
            <a:extLst>
              <a:ext uri="{FF2B5EF4-FFF2-40B4-BE49-F238E27FC236}">
                <a16:creationId xmlns:a16="http://schemas.microsoft.com/office/drawing/2014/main" id="{CC58287D-DC42-A4FF-50C4-8C5B797B37DE}"/>
              </a:ext>
            </a:extLst>
          </p:cNvPr>
          <p:cNvSpPr txBox="1">
            <a:spLocks/>
          </p:cNvSpPr>
          <p:nvPr/>
        </p:nvSpPr>
        <p:spPr>
          <a:xfrm>
            <a:off x="275382" y="450192"/>
            <a:ext cx="7738071" cy="5881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ts val="4990"/>
              </a:lnSpc>
              <a:spcBef>
                <a:spcPts val="100"/>
              </a:spcBef>
            </a:pPr>
            <a:r>
              <a:rPr lang="de-DE" sz="2800" spc="-10" dirty="0">
                <a:solidFill>
                  <a:srgbClr val="0070C0"/>
                </a:solidFill>
                <a:latin typeface="Arial Black"/>
                <a:ea typeface="+mn-ea"/>
                <a:cs typeface="Arial Black"/>
              </a:rPr>
              <a:t>4. CENTRALITY OF SERVICE AND SDA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A17A812-8FAB-7F83-4E70-51F0139AB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48301" y="293835"/>
            <a:ext cx="867585" cy="1264718"/>
          </a:xfrm>
          <a:prstGeom prst="rect">
            <a:avLst/>
          </a:prstGeom>
        </p:spPr>
      </p:pic>
      <p:pic>
        <p:nvPicPr>
          <p:cNvPr id="43" name="Picture 2" descr="https://images.springer.com/sgw/books/medium/9781441916273.jpg">
            <a:extLst>
              <a:ext uri="{FF2B5EF4-FFF2-40B4-BE49-F238E27FC236}">
                <a16:creationId xmlns:a16="http://schemas.microsoft.com/office/drawing/2014/main" id="{A7155251-75A4-F7C5-4A1B-DE2A54427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1143" y="303244"/>
            <a:ext cx="865852" cy="1238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Grafik 43" descr="Ein Bild, das Text enthält.&#10;&#10;Automatisch generierte Beschreibung">
            <a:extLst>
              <a:ext uri="{FF2B5EF4-FFF2-40B4-BE49-F238E27FC236}">
                <a16:creationId xmlns:a16="http://schemas.microsoft.com/office/drawing/2014/main" id="{DF75AC06-8177-D844-622B-4B9AAEEA94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36668" y="325015"/>
            <a:ext cx="864581" cy="1245741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43C24EB0-5B75-8C4F-2C00-277E711BA464}"/>
              </a:ext>
            </a:extLst>
          </p:cNvPr>
          <p:cNvSpPr txBox="1"/>
          <p:nvPr/>
        </p:nvSpPr>
        <p:spPr>
          <a:xfrm>
            <a:off x="321477" y="1656553"/>
            <a:ext cx="1143240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solidFill>
                  <a:srgbClr val="2E75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is the application of resources (e.g., technology, goods, data, knowledge) for the benefit of another actor and/or oneself and </a:t>
            </a:r>
            <a:r>
              <a:rPr lang="en-US" sz="2400" dirty="0">
                <a:solidFill>
                  <a:srgbClr val="2E75B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CONNECTS EVERYONE OF US TO THE WORLD AROUND US.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EA64444B-D93A-A2C1-A082-35DA054D9520}"/>
              </a:ext>
            </a:extLst>
          </p:cNvPr>
          <p:cNvGrpSpPr/>
          <p:nvPr/>
        </p:nvGrpSpPr>
        <p:grpSpPr>
          <a:xfrm>
            <a:off x="1059963" y="3651404"/>
            <a:ext cx="3564652" cy="2603142"/>
            <a:chOff x="141934" y="1587064"/>
            <a:chExt cx="5917441" cy="4434353"/>
          </a:xfrm>
        </p:grpSpPr>
        <p:pic>
          <p:nvPicPr>
            <p:cNvPr id="5" name="Grafik 4" descr="Ein Bild, das Geschirr, Deckel, Becherdeckel, Dixie-Cup enthält.&#10;&#10;KI-generierte Inhalte können fehlerhaft sein.">
              <a:extLst>
                <a:ext uri="{FF2B5EF4-FFF2-40B4-BE49-F238E27FC236}">
                  <a16:creationId xmlns:a16="http://schemas.microsoft.com/office/drawing/2014/main" id="{1C9C7353-92C3-455E-DFAC-98FCB42811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38857" y="4383655"/>
              <a:ext cx="969946" cy="974129"/>
            </a:xfrm>
            <a:prstGeom prst="ellipse">
              <a:avLst/>
            </a:prstGeom>
          </p:spPr>
        </p:pic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A67A609F-D8FB-7CD8-BBB3-D433B9848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41934" y="3630551"/>
              <a:ext cx="1554523" cy="1768237"/>
            </a:xfrm>
            <a:prstGeom prst="ellipse">
              <a:avLst/>
            </a:prstGeom>
          </p:spPr>
        </p:pic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DE361B33-C200-A5AC-5346-BB6A644D0A5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038803" y="3637051"/>
              <a:ext cx="2020572" cy="1556802"/>
            </a:xfrm>
            <a:prstGeom prst="ellipse">
              <a:avLst/>
            </a:prstGeom>
          </p:spPr>
        </p:pic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3C22B940-1F2A-3BCF-988F-622CC2CE892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298407" y="4953476"/>
              <a:ext cx="1267295" cy="1067941"/>
            </a:xfrm>
            <a:prstGeom prst="ellipse">
              <a:avLst/>
            </a:prstGeom>
          </p:spPr>
        </p:pic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7E352C73-6A39-8DEF-A0C6-890986E3D0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10016" y="1587064"/>
              <a:ext cx="1643256" cy="1441127"/>
            </a:xfrm>
            <a:prstGeom prst="ellipse">
              <a:avLst/>
            </a:prstGeom>
          </p:spPr>
        </p:pic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96D0B334-BA1A-53F5-19B3-3A25AEFCAFF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746223" y="1810679"/>
              <a:ext cx="1236541" cy="893745"/>
            </a:xfrm>
            <a:prstGeom prst="ellipse">
              <a:avLst/>
            </a:prstGeom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7CADE4FC-D59D-A5AB-481B-B3FD4CA6E3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922625" y="2556334"/>
              <a:ext cx="999561" cy="861743"/>
            </a:xfrm>
            <a:prstGeom prst="ellipse">
              <a:avLst/>
            </a:prstGeom>
          </p:spPr>
        </p:pic>
        <p:cxnSp>
          <p:nvCxnSpPr>
            <p:cNvPr id="14" name="Gerade Verbindung 13">
              <a:extLst>
                <a:ext uri="{FF2B5EF4-FFF2-40B4-BE49-F238E27FC236}">
                  <a16:creationId xmlns:a16="http://schemas.microsoft.com/office/drawing/2014/main" id="{6B1B9F43-18AF-3F87-D1E2-F7F659357E82}"/>
                </a:ext>
              </a:extLst>
            </p:cNvPr>
            <p:cNvCxnSpPr>
              <a:cxnSpLocks/>
            </p:cNvCxnSpPr>
            <p:nvPr/>
          </p:nvCxnSpPr>
          <p:spPr>
            <a:xfrm>
              <a:off x="2488395" y="3804674"/>
              <a:ext cx="159231" cy="368203"/>
            </a:xfrm>
            <a:prstGeom prst="line">
              <a:avLst/>
            </a:prstGeom>
            <a:ln w="12700">
              <a:solidFill>
                <a:schemeClr val="accent6">
                  <a:lumMod val="50000"/>
                </a:schemeClr>
              </a:solidFill>
              <a:prstDash val="solid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Gerade Verbindung 14">
              <a:extLst>
                <a:ext uri="{FF2B5EF4-FFF2-40B4-BE49-F238E27FC236}">
                  <a16:creationId xmlns:a16="http://schemas.microsoft.com/office/drawing/2014/main" id="{F629B194-19CB-4993-D414-60442E68E1C1}"/>
                </a:ext>
              </a:extLst>
            </p:cNvPr>
            <p:cNvCxnSpPr>
              <a:cxnSpLocks/>
              <a:stCxn id="22" idx="5"/>
            </p:cNvCxnSpPr>
            <p:nvPr/>
          </p:nvCxnSpPr>
          <p:spPr>
            <a:xfrm>
              <a:off x="3053482" y="3441596"/>
              <a:ext cx="369744" cy="649848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Gerade Verbindung 15">
              <a:extLst>
                <a:ext uri="{FF2B5EF4-FFF2-40B4-BE49-F238E27FC236}">
                  <a16:creationId xmlns:a16="http://schemas.microsoft.com/office/drawing/2014/main" id="{0013C3A9-963C-1321-7E48-66EBD0D4B44C}"/>
                </a:ext>
              </a:extLst>
            </p:cNvPr>
            <p:cNvCxnSpPr>
              <a:cxnSpLocks/>
              <a:stCxn id="24" idx="7"/>
              <a:endCxn id="35" idx="3"/>
            </p:cNvCxnSpPr>
            <p:nvPr/>
          </p:nvCxnSpPr>
          <p:spPr>
            <a:xfrm flipV="1">
              <a:off x="2392059" y="4347935"/>
              <a:ext cx="208067" cy="30828"/>
            </a:xfrm>
            <a:prstGeom prst="line">
              <a:avLst/>
            </a:prstGeom>
            <a:ln w="12700">
              <a:solidFill>
                <a:srgbClr val="00FDFF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Gerade Verbindung mit Pfeil 16">
              <a:extLst>
                <a:ext uri="{FF2B5EF4-FFF2-40B4-BE49-F238E27FC236}">
                  <a16:creationId xmlns:a16="http://schemas.microsoft.com/office/drawing/2014/main" id="{DA3E9423-65BC-E81E-3EC3-C0F225BFFBC5}"/>
                </a:ext>
              </a:extLst>
            </p:cNvPr>
            <p:cNvCxnSpPr>
              <a:cxnSpLocks/>
            </p:cNvCxnSpPr>
            <p:nvPr/>
          </p:nvCxnSpPr>
          <p:spPr>
            <a:xfrm>
              <a:off x="3161120" y="3779926"/>
              <a:ext cx="187728" cy="351136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ing 17">
              <a:extLst>
                <a:ext uri="{FF2B5EF4-FFF2-40B4-BE49-F238E27FC236}">
                  <a16:creationId xmlns:a16="http://schemas.microsoft.com/office/drawing/2014/main" id="{1A980EDF-71EE-8569-B88F-CF88DBBB2D13}"/>
                </a:ext>
              </a:extLst>
            </p:cNvPr>
            <p:cNvSpPr/>
            <p:nvPr/>
          </p:nvSpPr>
          <p:spPr>
            <a:xfrm>
              <a:off x="3206715" y="4740988"/>
              <a:ext cx="180053" cy="177105"/>
            </a:xfrm>
            <a:prstGeom prst="donut">
              <a:avLst>
                <a:gd name="adj" fmla="val 19929"/>
              </a:avLst>
            </a:prstGeom>
            <a:solidFill>
              <a:srgbClr val="FF0000"/>
            </a:solidFill>
            <a:ln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19" name="Ring 18">
              <a:extLst>
                <a:ext uri="{FF2B5EF4-FFF2-40B4-BE49-F238E27FC236}">
                  <a16:creationId xmlns:a16="http://schemas.microsoft.com/office/drawing/2014/main" id="{6559481A-EFAC-F9B8-07F9-7269A6CE4EE8}"/>
                </a:ext>
              </a:extLst>
            </p:cNvPr>
            <p:cNvSpPr/>
            <p:nvPr/>
          </p:nvSpPr>
          <p:spPr>
            <a:xfrm>
              <a:off x="3845118" y="3995639"/>
              <a:ext cx="180053" cy="177105"/>
            </a:xfrm>
            <a:prstGeom prst="donut">
              <a:avLst>
                <a:gd name="adj" fmla="val 19929"/>
              </a:avLst>
            </a:prstGeom>
            <a:solidFill>
              <a:srgbClr val="00B05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20" name="Ring 19">
              <a:extLst>
                <a:ext uri="{FF2B5EF4-FFF2-40B4-BE49-F238E27FC236}">
                  <a16:creationId xmlns:a16="http://schemas.microsoft.com/office/drawing/2014/main" id="{6A7F9716-FCAE-CD80-C63B-E23C6DF4CAE5}"/>
                </a:ext>
              </a:extLst>
            </p:cNvPr>
            <p:cNvSpPr/>
            <p:nvPr/>
          </p:nvSpPr>
          <p:spPr>
            <a:xfrm>
              <a:off x="3441127" y="2921554"/>
              <a:ext cx="180053" cy="177105"/>
            </a:xfrm>
            <a:prstGeom prst="donut">
              <a:avLst>
                <a:gd name="adj" fmla="val 19929"/>
              </a:avLst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21" name="Ring 20">
              <a:extLst>
                <a:ext uri="{FF2B5EF4-FFF2-40B4-BE49-F238E27FC236}">
                  <a16:creationId xmlns:a16="http://schemas.microsoft.com/office/drawing/2014/main" id="{9A7701EB-70B2-43FB-60AC-F4C66058498D}"/>
                </a:ext>
              </a:extLst>
            </p:cNvPr>
            <p:cNvSpPr/>
            <p:nvPr/>
          </p:nvSpPr>
          <p:spPr>
            <a:xfrm>
              <a:off x="2414879" y="4790987"/>
              <a:ext cx="180053" cy="177105"/>
            </a:xfrm>
            <a:prstGeom prst="donut">
              <a:avLst>
                <a:gd name="adj" fmla="val 19929"/>
              </a:avLst>
            </a:prstGeom>
            <a:solidFill>
              <a:srgbClr val="92D05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22" name="Ring 21">
              <a:extLst>
                <a:ext uri="{FF2B5EF4-FFF2-40B4-BE49-F238E27FC236}">
                  <a16:creationId xmlns:a16="http://schemas.microsoft.com/office/drawing/2014/main" id="{03552B26-00D1-E0F9-CB93-21E55C5EC701}"/>
                </a:ext>
              </a:extLst>
            </p:cNvPr>
            <p:cNvSpPr/>
            <p:nvPr/>
          </p:nvSpPr>
          <p:spPr>
            <a:xfrm>
              <a:off x="2899798" y="3290428"/>
              <a:ext cx="180053" cy="177105"/>
            </a:xfrm>
            <a:prstGeom prst="donut">
              <a:avLst>
                <a:gd name="adj" fmla="val 19929"/>
              </a:avLst>
            </a:prstGeom>
            <a:solidFill>
              <a:srgbClr val="C00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23" name="Ring 22">
              <a:extLst>
                <a:ext uri="{FF2B5EF4-FFF2-40B4-BE49-F238E27FC236}">
                  <a16:creationId xmlns:a16="http://schemas.microsoft.com/office/drawing/2014/main" id="{362F33F4-FA94-E616-6586-1AC169124AB5}"/>
                </a:ext>
              </a:extLst>
            </p:cNvPr>
            <p:cNvSpPr/>
            <p:nvPr/>
          </p:nvSpPr>
          <p:spPr>
            <a:xfrm>
              <a:off x="2350868" y="3663194"/>
              <a:ext cx="180053" cy="177105"/>
            </a:xfrm>
            <a:prstGeom prst="donut">
              <a:avLst>
                <a:gd name="adj" fmla="val 1992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24" name="Ring 23">
              <a:extLst>
                <a:ext uri="{FF2B5EF4-FFF2-40B4-BE49-F238E27FC236}">
                  <a16:creationId xmlns:a16="http://schemas.microsoft.com/office/drawing/2014/main" id="{189179AE-D352-4DC8-B7CD-22D4405B3C6F}"/>
                </a:ext>
              </a:extLst>
            </p:cNvPr>
            <p:cNvSpPr/>
            <p:nvPr/>
          </p:nvSpPr>
          <p:spPr>
            <a:xfrm>
              <a:off x="2238374" y="4352827"/>
              <a:ext cx="180053" cy="177105"/>
            </a:xfrm>
            <a:prstGeom prst="donut">
              <a:avLst>
                <a:gd name="adj" fmla="val 19929"/>
              </a:avLst>
            </a:prstGeom>
            <a:solidFill>
              <a:srgbClr val="00FDF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25" name="Ring 24">
              <a:extLst>
                <a:ext uri="{FF2B5EF4-FFF2-40B4-BE49-F238E27FC236}">
                  <a16:creationId xmlns:a16="http://schemas.microsoft.com/office/drawing/2014/main" id="{FB9A6E9A-27DD-C3CA-2D4E-ACED2D1FE411}"/>
                </a:ext>
              </a:extLst>
            </p:cNvPr>
            <p:cNvSpPr/>
            <p:nvPr/>
          </p:nvSpPr>
          <p:spPr>
            <a:xfrm>
              <a:off x="3723380" y="3573175"/>
              <a:ext cx="180053" cy="177105"/>
            </a:xfrm>
            <a:prstGeom prst="donut">
              <a:avLst>
                <a:gd name="adj" fmla="val 19929"/>
              </a:avLst>
            </a:prstGeom>
            <a:solidFill>
              <a:srgbClr val="7030A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26" name="Ring 25">
              <a:extLst>
                <a:ext uri="{FF2B5EF4-FFF2-40B4-BE49-F238E27FC236}">
                  <a16:creationId xmlns:a16="http://schemas.microsoft.com/office/drawing/2014/main" id="{A1D9B62C-B7CA-F161-9C02-DCA420138F8A}"/>
                </a:ext>
              </a:extLst>
            </p:cNvPr>
            <p:cNvSpPr/>
            <p:nvPr/>
          </p:nvSpPr>
          <p:spPr>
            <a:xfrm>
              <a:off x="2350868" y="3663194"/>
              <a:ext cx="180053" cy="177105"/>
            </a:xfrm>
            <a:prstGeom prst="donut">
              <a:avLst>
                <a:gd name="adj" fmla="val 19929"/>
              </a:avLst>
            </a:prstGeom>
            <a:solidFill>
              <a:srgbClr val="F8716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cxnSp>
          <p:nvCxnSpPr>
            <p:cNvPr id="27" name="Gerade Verbindung 26">
              <a:extLst>
                <a:ext uri="{FF2B5EF4-FFF2-40B4-BE49-F238E27FC236}">
                  <a16:creationId xmlns:a16="http://schemas.microsoft.com/office/drawing/2014/main" id="{37EA750C-1303-FD21-3F59-F20954E274EB}"/>
                </a:ext>
              </a:extLst>
            </p:cNvPr>
            <p:cNvCxnSpPr>
              <a:cxnSpLocks/>
              <a:stCxn id="36" idx="6"/>
              <a:endCxn id="19" idx="2"/>
            </p:cNvCxnSpPr>
            <p:nvPr/>
          </p:nvCxnSpPr>
          <p:spPr>
            <a:xfrm flipV="1">
              <a:off x="3490533" y="4084192"/>
              <a:ext cx="354585" cy="185207"/>
            </a:xfrm>
            <a:prstGeom prst="line">
              <a:avLst/>
            </a:prstGeom>
            <a:ln w="12700">
              <a:solidFill>
                <a:srgbClr val="00B050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Gerade Verbindung 27">
              <a:extLst>
                <a:ext uri="{FF2B5EF4-FFF2-40B4-BE49-F238E27FC236}">
                  <a16:creationId xmlns:a16="http://schemas.microsoft.com/office/drawing/2014/main" id="{1F58D7C1-459A-B8C3-051E-9478880D5DFB}"/>
                </a:ext>
              </a:extLst>
            </p:cNvPr>
            <p:cNvCxnSpPr>
              <a:cxnSpLocks/>
              <a:stCxn id="36" idx="4"/>
              <a:endCxn id="18" idx="0"/>
            </p:cNvCxnSpPr>
            <p:nvPr/>
          </p:nvCxnSpPr>
          <p:spPr>
            <a:xfrm flipH="1">
              <a:off x="3296742" y="4367992"/>
              <a:ext cx="94732" cy="372996"/>
            </a:xfrm>
            <a:prstGeom prst="line">
              <a:avLst/>
            </a:prstGeom>
            <a:ln w="12700">
              <a:solidFill>
                <a:srgbClr val="FF0000"/>
              </a:solidFill>
              <a:prstDash val="solid"/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Gerade Verbindung 28">
              <a:extLst>
                <a:ext uri="{FF2B5EF4-FFF2-40B4-BE49-F238E27FC236}">
                  <a16:creationId xmlns:a16="http://schemas.microsoft.com/office/drawing/2014/main" id="{844D5774-70FB-C606-DDE8-E5656F5B5B4B}"/>
                </a:ext>
              </a:extLst>
            </p:cNvPr>
            <p:cNvCxnSpPr>
              <a:cxnSpLocks/>
              <a:stCxn id="5" idx="6"/>
            </p:cNvCxnSpPr>
            <p:nvPr/>
          </p:nvCxnSpPr>
          <p:spPr>
            <a:xfrm flipV="1">
              <a:off x="2608803" y="4279400"/>
              <a:ext cx="675654" cy="591320"/>
            </a:xfrm>
            <a:prstGeom prst="line">
              <a:avLst/>
            </a:prstGeom>
            <a:ln w="12700">
              <a:solidFill>
                <a:srgbClr val="92D050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Gerade Verbindung 29">
              <a:extLst>
                <a:ext uri="{FF2B5EF4-FFF2-40B4-BE49-F238E27FC236}">
                  <a16:creationId xmlns:a16="http://schemas.microsoft.com/office/drawing/2014/main" id="{6E7F1C47-764E-9216-BC79-CC9395BCEF2A}"/>
                </a:ext>
              </a:extLst>
            </p:cNvPr>
            <p:cNvCxnSpPr>
              <a:cxnSpLocks/>
              <a:stCxn id="25" idx="3"/>
              <a:endCxn id="36" idx="7"/>
            </p:cNvCxnSpPr>
            <p:nvPr/>
          </p:nvCxnSpPr>
          <p:spPr>
            <a:xfrm flipH="1">
              <a:off x="3461519" y="3724344"/>
              <a:ext cx="288229" cy="475338"/>
            </a:xfrm>
            <a:prstGeom prst="line">
              <a:avLst/>
            </a:prstGeom>
            <a:ln w="12700">
              <a:solidFill>
                <a:srgbClr val="7030A0"/>
              </a:solidFill>
              <a:prstDash val="solid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Gerade Verbindung 30">
              <a:extLst>
                <a:ext uri="{FF2B5EF4-FFF2-40B4-BE49-F238E27FC236}">
                  <a16:creationId xmlns:a16="http://schemas.microsoft.com/office/drawing/2014/main" id="{1E218F43-5808-FA34-81DF-99108296461B}"/>
                </a:ext>
              </a:extLst>
            </p:cNvPr>
            <p:cNvCxnSpPr>
              <a:cxnSpLocks/>
              <a:stCxn id="20" idx="4"/>
              <a:endCxn id="36" idx="0"/>
            </p:cNvCxnSpPr>
            <p:nvPr/>
          </p:nvCxnSpPr>
          <p:spPr>
            <a:xfrm flipH="1">
              <a:off x="3391474" y="3098659"/>
              <a:ext cx="139680" cy="1072146"/>
            </a:xfrm>
            <a:prstGeom prst="line">
              <a:avLst/>
            </a:prstGeom>
            <a:ln w="12700">
              <a:solidFill>
                <a:schemeClr val="accent5">
                  <a:lumMod val="75000"/>
                </a:schemeClr>
              </a:solidFill>
              <a:prstDash val="solid"/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Gerade Verbindung 31">
              <a:extLst>
                <a:ext uri="{FF2B5EF4-FFF2-40B4-BE49-F238E27FC236}">
                  <a16:creationId xmlns:a16="http://schemas.microsoft.com/office/drawing/2014/main" id="{9CF0BDE0-4ECE-579A-C5F9-694AE107C5EC}"/>
                </a:ext>
              </a:extLst>
            </p:cNvPr>
            <p:cNvCxnSpPr>
              <a:cxnSpLocks/>
              <a:stCxn id="22" idx="6"/>
              <a:endCxn id="20" idx="1"/>
            </p:cNvCxnSpPr>
            <p:nvPr/>
          </p:nvCxnSpPr>
          <p:spPr>
            <a:xfrm flipV="1">
              <a:off x="3079851" y="2947490"/>
              <a:ext cx="387644" cy="431491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Gerade Verbindung 32">
              <a:extLst>
                <a:ext uri="{FF2B5EF4-FFF2-40B4-BE49-F238E27FC236}">
                  <a16:creationId xmlns:a16="http://schemas.microsoft.com/office/drawing/2014/main" id="{4D14FE32-0898-DCB5-C9A7-AA870498C2C5}"/>
                </a:ext>
              </a:extLst>
            </p:cNvPr>
            <p:cNvCxnSpPr>
              <a:cxnSpLocks/>
              <a:stCxn id="25" idx="1"/>
              <a:endCxn id="20" idx="6"/>
            </p:cNvCxnSpPr>
            <p:nvPr/>
          </p:nvCxnSpPr>
          <p:spPr>
            <a:xfrm flipH="1" flipV="1">
              <a:off x="3621180" y="3010107"/>
              <a:ext cx="128568" cy="589004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Gerade Verbindung 33">
              <a:extLst>
                <a:ext uri="{FF2B5EF4-FFF2-40B4-BE49-F238E27FC236}">
                  <a16:creationId xmlns:a16="http://schemas.microsoft.com/office/drawing/2014/main" id="{FE33B6A7-2B3A-C742-7EE3-F7B3CF82F9E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989823" y="3457201"/>
              <a:ext cx="45498" cy="246674"/>
            </a:xfrm>
            <a:prstGeom prst="line">
              <a:avLst/>
            </a:prstGeom>
            <a:ln w="12700">
              <a:solidFill>
                <a:schemeClr val="tx2">
                  <a:lumMod val="75000"/>
                </a:schemeClr>
              </a:solidFill>
              <a:prstDash val="solid"/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59D264B-BF6F-A963-F60D-EA78678EA399}"/>
                </a:ext>
              </a:extLst>
            </p:cNvPr>
            <p:cNvSpPr/>
            <p:nvPr/>
          </p:nvSpPr>
          <p:spPr>
            <a:xfrm>
              <a:off x="2571112" y="4179625"/>
              <a:ext cx="198119" cy="197187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FDF68A9-3F05-4EA7-50B8-7CB01C6D5403}"/>
                </a:ext>
              </a:extLst>
            </p:cNvPr>
            <p:cNvSpPr/>
            <p:nvPr/>
          </p:nvSpPr>
          <p:spPr>
            <a:xfrm>
              <a:off x="3292414" y="4170805"/>
              <a:ext cx="198119" cy="197187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7" name="Gerade Verbindung mit Pfeil 36">
              <a:extLst>
                <a:ext uri="{FF2B5EF4-FFF2-40B4-BE49-F238E27FC236}">
                  <a16:creationId xmlns:a16="http://schemas.microsoft.com/office/drawing/2014/main" id="{2C669123-A09F-242D-5172-3D0B9604BDB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84708" y="4217426"/>
              <a:ext cx="480868" cy="106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E48DC0E4-9783-887A-C509-085071D46A50}"/>
                </a:ext>
              </a:extLst>
            </p:cNvPr>
            <p:cNvSpPr/>
            <p:nvPr/>
          </p:nvSpPr>
          <p:spPr>
            <a:xfrm>
              <a:off x="2968265" y="3587866"/>
              <a:ext cx="198119" cy="197187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cxnSp>
          <p:nvCxnSpPr>
            <p:cNvPr id="39" name="Gerade Verbindung mit Pfeil 38">
              <a:extLst>
                <a:ext uri="{FF2B5EF4-FFF2-40B4-BE49-F238E27FC236}">
                  <a16:creationId xmlns:a16="http://schemas.microsoft.com/office/drawing/2014/main" id="{DCE2F086-ADA1-B1D8-346B-A75EC8AF22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51586" y="3779926"/>
              <a:ext cx="221943" cy="351136"/>
            </a:xfrm>
            <a:prstGeom prst="straightConnector1">
              <a:avLst/>
            </a:prstGeom>
            <a:ln w="12700">
              <a:solidFill>
                <a:schemeClr val="tx1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Gerade Verbindung 39">
              <a:extLst>
                <a:ext uri="{FF2B5EF4-FFF2-40B4-BE49-F238E27FC236}">
                  <a16:creationId xmlns:a16="http://schemas.microsoft.com/office/drawing/2014/main" id="{28165261-65B7-2CC3-A7F7-1BCAC6F2BDBD}"/>
                </a:ext>
              </a:extLst>
            </p:cNvPr>
            <p:cNvCxnSpPr>
              <a:cxnSpLocks/>
              <a:stCxn id="22" idx="3"/>
              <a:endCxn id="35" idx="0"/>
            </p:cNvCxnSpPr>
            <p:nvPr/>
          </p:nvCxnSpPr>
          <p:spPr>
            <a:xfrm flipH="1">
              <a:off x="2670172" y="3441597"/>
              <a:ext cx="255994" cy="738028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ing 40">
              <a:extLst>
                <a:ext uri="{FF2B5EF4-FFF2-40B4-BE49-F238E27FC236}">
                  <a16:creationId xmlns:a16="http://schemas.microsoft.com/office/drawing/2014/main" id="{A9EC3FD7-4FD5-72A1-96C6-1BEBBB90D475}"/>
                </a:ext>
              </a:extLst>
            </p:cNvPr>
            <p:cNvSpPr/>
            <p:nvPr/>
          </p:nvSpPr>
          <p:spPr>
            <a:xfrm>
              <a:off x="2530209" y="3418077"/>
              <a:ext cx="180053" cy="177105"/>
            </a:xfrm>
            <a:prstGeom prst="donut">
              <a:avLst>
                <a:gd name="adj" fmla="val 1992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42" name="Ring 41">
              <a:extLst>
                <a:ext uri="{FF2B5EF4-FFF2-40B4-BE49-F238E27FC236}">
                  <a16:creationId xmlns:a16="http://schemas.microsoft.com/office/drawing/2014/main" id="{58D65F3B-150E-F79B-BC6D-9A1D28FBC64E}"/>
                </a:ext>
              </a:extLst>
            </p:cNvPr>
            <p:cNvSpPr/>
            <p:nvPr/>
          </p:nvSpPr>
          <p:spPr>
            <a:xfrm>
              <a:off x="1666353" y="4151091"/>
              <a:ext cx="180053" cy="177105"/>
            </a:xfrm>
            <a:prstGeom prst="donut">
              <a:avLst>
                <a:gd name="adj" fmla="val 1992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45" name="Ring 44">
              <a:extLst>
                <a:ext uri="{FF2B5EF4-FFF2-40B4-BE49-F238E27FC236}">
                  <a16:creationId xmlns:a16="http://schemas.microsoft.com/office/drawing/2014/main" id="{CE315781-AD3C-73F9-CD3D-BF950BA240BC}"/>
                </a:ext>
              </a:extLst>
            </p:cNvPr>
            <p:cNvSpPr/>
            <p:nvPr/>
          </p:nvSpPr>
          <p:spPr>
            <a:xfrm>
              <a:off x="3156250" y="2990189"/>
              <a:ext cx="180053" cy="177105"/>
            </a:xfrm>
            <a:prstGeom prst="donut">
              <a:avLst>
                <a:gd name="adj" fmla="val 1992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46" name="Ring 45">
              <a:extLst>
                <a:ext uri="{FF2B5EF4-FFF2-40B4-BE49-F238E27FC236}">
                  <a16:creationId xmlns:a16="http://schemas.microsoft.com/office/drawing/2014/main" id="{2CFFA4F8-B164-EB4D-87B3-CA7F666D79ED}"/>
                </a:ext>
              </a:extLst>
            </p:cNvPr>
            <p:cNvSpPr/>
            <p:nvPr/>
          </p:nvSpPr>
          <p:spPr>
            <a:xfrm>
              <a:off x="2182089" y="4613882"/>
              <a:ext cx="180053" cy="177105"/>
            </a:xfrm>
            <a:prstGeom prst="donut">
              <a:avLst>
                <a:gd name="adj" fmla="val 1992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47" name="Ring 46">
              <a:extLst>
                <a:ext uri="{FF2B5EF4-FFF2-40B4-BE49-F238E27FC236}">
                  <a16:creationId xmlns:a16="http://schemas.microsoft.com/office/drawing/2014/main" id="{9EB6D4FA-3989-99C3-CFE9-6C421D83FBE4}"/>
                </a:ext>
              </a:extLst>
            </p:cNvPr>
            <p:cNvSpPr/>
            <p:nvPr/>
          </p:nvSpPr>
          <p:spPr>
            <a:xfrm>
              <a:off x="4025170" y="3320426"/>
              <a:ext cx="180053" cy="177105"/>
            </a:xfrm>
            <a:prstGeom prst="donut">
              <a:avLst>
                <a:gd name="adj" fmla="val 1992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48" name="Ring 47">
              <a:extLst>
                <a:ext uri="{FF2B5EF4-FFF2-40B4-BE49-F238E27FC236}">
                  <a16:creationId xmlns:a16="http://schemas.microsoft.com/office/drawing/2014/main" id="{1C69187E-0475-5A43-5CDE-C65F2D88518E}"/>
                </a:ext>
              </a:extLst>
            </p:cNvPr>
            <p:cNvSpPr/>
            <p:nvPr/>
          </p:nvSpPr>
          <p:spPr>
            <a:xfrm>
              <a:off x="4118455" y="4347766"/>
              <a:ext cx="180053" cy="177105"/>
            </a:xfrm>
            <a:prstGeom prst="donut">
              <a:avLst>
                <a:gd name="adj" fmla="val 1992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49" name="Ring 48">
              <a:extLst>
                <a:ext uri="{FF2B5EF4-FFF2-40B4-BE49-F238E27FC236}">
                  <a16:creationId xmlns:a16="http://schemas.microsoft.com/office/drawing/2014/main" id="{5BD53FCA-4B69-32C6-F55D-9A835AA63B21}"/>
                </a:ext>
              </a:extLst>
            </p:cNvPr>
            <p:cNvSpPr/>
            <p:nvPr/>
          </p:nvSpPr>
          <p:spPr>
            <a:xfrm>
              <a:off x="3726907" y="4761691"/>
              <a:ext cx="180053" cy="177105"/>
            </a:xfrm>
            <a:prstGeom prst="donut">
              <a:avLst>
                <a:gd name="adj" fmla="val 1992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sp>
          <p:nvSpPr>
            <p:cNvPr id="50" name="Ring 49">
              <a:extLst>
                <a:ext uri="{FF2B5EF4-FFF2-40B4-BE49-F238E27FC236}">
                  <a16:creationId xmlns:a16="http://schemas.microsoft.com/office/drawing/2014/main" id="{F6CB9C49-08CF-C98C-1CC7-190814A1807C}"/>
                </a:ext>
              </a:extLst>
            </p:cNvPr>
            <p:cNvSpPr/>
            <p:nvPr/>
          </p:nvSpPr>
          <p:spPr>
            <a:xfrm>
              <a:off x="3053482" y="5197373"/>
              <a:ext cx="180053" cy="177105"/>
            </a:xfrm>
            <a:prstGeom prst="donut">
              <a:avLst>
                <a:gd name="adj" fmla="val 1992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cxnSp>
          <p:nvCxnSpPr>
            <p:cNvPr id="51" name="Gerade Verbindung 50">
              <a:extLst>
                <a:ext uri="{FF2B5EF4-FFF2-40B4-BE49-F238E27FC236}">
                  <a16:creationId xmlns:a16="http://schemas.microsoft.com/office/drawing/2014/main" id="{8E6DEAD3-DD72-050B-38AA-DE41648379CA}"/>
                </a:ext>
              </a:extLst>
            </p:cNvPr>
            <p:cNvCxnSpPr>
              <a:cxnSpLocks/>
              <a:endCxn id="45" idx="3"/>
            </p:cNvCxnSpPr>
            <p:nvPr/>
          </p:nvCxnSpPr>
          <p:spPr>
            <a:xfrm flipV="1">
              <a:off x="3077376" y="3141358"/>
              <a:ext cx="105243" cy="172106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Gerade Verbindung 51">
              <a:extLst>
                <a:ext uri="{FF2B5EF4-FFF2-40B4-BE49-F238E27FC236}">
                  <a16:creationId xmlns:a16="http://schemas.microsoft.com/office/drawing/2014/main" id="{6C965C1B-A6F7-32B1-F207-7EAF967C7CC4}"/>
                </a:ext>
              </a:extLst>
            </p:cNvPr>
            <p:cNvCxnSpPr>
              <a:cxnSpLocks/>
              <a:stCxn id="20" idx="0"/>
              <a:endCxn id="45" idx="5"/>
            </p:cNvCxnSpPr>
            <p:nvPr/>
          </p:nvCxnSpPr>
          <p:spPr>
            <a:xfrm flipH="1">
              <a:off x="3309935" y="2921554"/>
              <a:ext cx="221219" cy="219804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Gerade Verbindung 52">
              <a:extLst>
                <a:ext uri="{FF2B5EF4-FFF2-40B4-BE49-F238E27FC236}">
                  <a16:creationId xmlns:a16="http://schemas.microsoft.com/office/drawing/2014/main" id="{29D5FDFF-56DE-7D31-F0AF-6F07881B6875}"/>
                </a:ext>
              </a:extLst>
            </p:cNvPr>
            <p:cNvCxnSpPr>
              <a:cxnSpLocks/>
              <a:endCxn id="47" idx="3"/>
            </p:cNvCxnSpPr>
            <p:nvPr/>
          </p:nvCxnSpPr>
          <p:spPr>
            <a:xfrm flipV="1">
              <a:off x="3870195" y="3471595"/>
              <a:ext cx="181343" cy="123587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Gerade Verbindung 53">
              <a:extLst>
                <a:ext uri="{FF2B5EF4-FFF2-40B4-BE49-F238E27FC236}">
                  <a16:creationId xmlns:a16="http://schemas.microsoft.com/office/drawing/2014/main" id="{3EA0440F-8205-E703-C3DE-293CECA862D8}"/>
                </a:ext>
              </a:extLst>
            </p:cNvPr>
            <p:cNvCxnSpPr>
              <a:cxnSpLocks/>
              <a:stCxn id="42" idx="7"/>
              <a:endCxn id="26" idx="3"/>
            </p:cNvCxnSpPr>
            <p:nvPr/>
          </p:nvCxnSpPr>
          <p:spPr>
            <a:xfrm flipV="1">
              <a:off x="1820038" y="3814363"/>
              <a:ext cx="557198" cy="362664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Gerade Verbindung 54">
              <a:extLst>
                <a:ext uri="{FF2B5EF4-FFF2-40B4-BE49-F238E27FC236}">
                  <a16:creationId xmlns:a16="http://schemas.microsoft.com/office/drawing/2014/main" id="{FBBFBF65-F4F6-0F3D-B8EA-BEB520486329}"/>
                </a:ext>
              </a:extLst>
            </p:cNvPr>
            <p:cNvCxnSpPr>
              <a:cxnSpLocks/>
              <a:stCxn id="49" idx="7"/>
            </p:cNvCxnSpPr>
            <p:nvPr/>
          </p:nvCxnSpPr>
          <p:spPr>
            <a:xfrm flipV="1">
              <a:off x="3880592" y="4488451"/>
              <a:ext cx="252029" cy="299176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Gerade Verbindung 55">
              <a:extLst>
                <a:ext uri="{FF2B5EF4-FFF2-40B4-BE49-F238E27FC236}">
                  <a16:creationId xmlns:a16="http://schemas.microsoft.com/office/drawing/2014/main" id="{8EDE8636-5CDA-9A27-6BFF-701AD06E202C}"/>
                </a:ext>
              </a:extLst>
            </p:cNvPr>
            <p:cNvCxnSpPr>
              <a:cxnSpLocks/>
              <a:stCxn id="65" idx="6"/>
              <a:endCxn id="26" idx="2"/>
            </p:cNvCxnSpPr>
            <p:nvPr/>
          </p:nvCxnSpPr>
          <p:spPr>
            <a:xfrm>
              <a:off x="1711361" y="3602096"/>
              <a:ext cx="639507" cy="149651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Gerade Verbindung 56">
              <a:extLst>
                <a:ext uri="{FF2B5EF4-FFF2-40B4-BE49-F238E27FC236}">
                  <a16:creationId xmlns:a16="http://schemas.microsoft.com/office/drawing/2014/main" id="{1216AA86-0BD0-91AA-3536-C6F965531FA5}"/>
                </a:ext>
              </a:extLst>
            </p:cNvPr>
            <p:cNvCxnSpPr>
              <a:cxnSpLocks/>
              <a:stCxn id="36" idx="5"/>
              <a:endCxn id="49" idx="1"/>
            </p:cNvCxnSpPr>
            <p:nvPr/>
          </p:nvCxnSpPr>
          <p:spPr>
            <a:xfrm>
              <a:off x="3461519" y="4339115"/>
              <a:ext cx="291756" cy="448512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Gerade Verbindung 57">
              <a:extLst>
                <a:ext uri="{FF2B5EF4-FFF2-40B4-BE49-F238E27FC236}">
                  <a16:creationId xmlns:a16="http://schemas.microsoft.com/office/drawing/2014/main" id="{E8D50192-72B4-0D1F-8415-E37414F4A5D4}"/>
                </a:ext>
              </a:extLst>
            </p:cNvPr>
            <p:cNvCxnSpPr>
              <a:cxnSpLocks/>
              <a:endCxn id="24" idx="4"/>
            </p:cNvCxnSpPr>
            <p:nvPr/>
          </p:nvCxnSpPr>
          <p:spPr>
            <a:xfrm flipV="1">
              <a:off x="2296209" y="4529932"/>
              <a:ext cx="32191" cy="83950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Gerade Verbindung 58">
              <a:extLst>
                <a:ext uri="{FF2B5EF4-FFF2-40B4-BE49-F238E27FC236}">
                  <a16:creationId xmlns:a16="http://schemas.microsoft.com/office/drawing/2014/main" id="{A87275F6-BC7B-0E20-5398-75E038B3D5E5}"/>
                </a:ext>
              </a:extLst>
            </p:cNvPr>
            <p:cNvCxnSpPr>
              <a:cxnSpLocks/>
              <a:stCxn id="46" idx="6"/>
              <a:endCxn id="21" idx="2"/>
            </p:cNvCxnSpPr>
            <p:nvPr/>
          </p:nvCxnSpPr>
          <p:spPr>
            <a:xfrm>
              <a:off x="2362142" y="4702435"/>
              <a:ext cx="52737" cy="177105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Gerade Verbindung 59">
              <a:extLst>
                <a:ext uri="{FF2B5EF4-FFF2-40B4-BE49-F238E27FC236}">
                  <a16:creationId xmlns:a16="http://schemas.microsoft.com/office/drawing/2014/main" id="{2230C4AA-5275-BD1D-9615-7EC780F23B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182619" y="4918093"/>
              <a:ext cx="50916" cy="246590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Gerade Verbindung 60">
              <a:extLst>
                <a:ext uri="{FF2B5EF4-FFF2-40B4-BE49-F238E27FC236}">
                  <a16:creationId xmlns:a16="http://schemas.microsoft.com/office/drawing/2014/main" id="{69D46016-C75C-8590-0CD1-BBF8EFEC8C4E}"/>
                </a:ext>
              </a:extLst>
            </p:cNvPr>
            <p:cNvCxnSpPr>
              <a:cxnSpLocks/>
              <a:stCxn id="26" idx="7"/>
            </p:cNvCxnSpPr>
            <p:nvPr/>
          </p:nvCxnSpPr>
          <p:spPr>
            <a:xfrm flipV="1">
              <a:off x="2504552" y="3573175"/>
              <a:ext cx="79584" cy="115955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Gerade Verbindung 61">
              <a:extLst>
                <a:ext uri="{FF2B5EF4-FFF2-40B4-BE49-F238E27FC236}">
                  <a16:creationId xmlns:a16="http://schemas.microsoft.com/office/drawing/2014/main" id="{3FE30CE5-6EF2-ABEF-38D2-73D4F4A121FB}"/>
                </a:ext>
              </a:extLst>
            </p:cNvPr>
            <p:cNvCxnSpPr>
              <a:cxnSpLocks/>
              <a:stCxn id="48" idx="1"/>
              <a:endCxn id="19" idx="5"/>
            </p:cNvCxnSpPr>
            <p:nvPr/>
          </p:nvCxnSpPr>
          <p:spPr>
            <a:xfrm flipH="1" flipV="1">
              <a:off x="3998802" y="4146808"/>
              <a:ext cx="146021" cy="226894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3" name="Grafik 62">
              <a:extLst>
                <a:ext uri="{FF2B5EF4-FFF2-40B4-BE49-F238E27FC236}">
                  <a16:creationId xmlns:a16="http://schemas.microsoft.com/office/drawing/2014/main" id="{8B32E758-0F07-F833-1992-7A18E40175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rcRect l="16088" r="8996"/>
            <a:stretch/>
          </p:blipFill>
          <p:spPr>
            <a:xfrm>
              <a:off x="728856" y="2801419"/>
              <a:ext cx="928318" cy="1233315"/>
            </a:xfrm>
            <a:prstGeom prst="ellipse">
              <a:avLst/>
            </a:prstGeom>
          </p:spPr>
        </p:pic>
        <p:pic>
          <p:nvPicPr>
            <p:cNvPr id="64" name="Grafik 63">
              <a:extLst>
                <a:ext uri="{FF2B5EF4-FFF2-40B4-BE49-F238E27FC236}">
                  <a16:creationId xmlns:a16="http://schemas.microsoft.com/office/drawing/2014/main" id="{C0D57A58-65D5-02F2-E836-6D4FE3C127F3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383306" y="4923687"/>
              <a:ext cx="1511557" cy="999301"/>
            </a:xfrm>
            <a:prstGeom prst="ellipse">
              <a:avLst/>
            </a:prstGeom>
          </p:spPr>
        </p:pic>
        <p:sp>
          <p:nvSpPr>
            <p:cNvPr id="65" name="Ring 64">
              <a:extLst>
                <a:ext uri="{FF2B5EF4-FFF2-40B4-BE49-F238E27FC236}">
                  <a16:creationId xmlns:a16="http://schemas.microsoft.com/office/drawing/2014/main" id="{695ACA64-DEEB-56B6-6BAF-FA3FBFE5F7FD}"/>
                </a:ext>
              </a:extLst>
            </p:cNvPr>
            <p:cNvSpPr/>
            <p:nvPr/>
          </p:nvSpPr>
          <p:spPr>
            <a:xfrm>
              <a:off x="1531308" y="3513543"/>
              <a:ext cx="180053" cy="177105"/>
            </a:xfrm>
            <a:prstGeom prst="donut">
              <a:avLst>
                <a:gd name="adj" fmla="val 19929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4400">
                <a:solidFill>
                  <a:schemeClr val="tx1"/>
                </a:solidFill>
                <a:latin typeface="Montserrat" pitchFamily="2" charset="77"/>
              </a:endParaRPr>
            </a:p>
          </p:txBody>
        </p:sp>
        <p:pic>
          <p:nvPicPr>
            <p:cNvPr id="66" name="Grafik 65" descr="Ein Bild, das Text, Person, Kleidung, Menschliches Gesicht enthält.&#10;&#10;KI-generierte Inhalte können fehlerhaft sein.">
              <a:extLst>
                <a:ext uri="{FF2B5EF4-FFF2-40B4-BE49-F238E27FC236}">
                  <a16:creationId xmlns:a16="http://schemas.microsoft.com/office/drawing/2014/main" id="{6A3C9E0D-F86B-40B7-B461-B6DB7AE2B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348424" y="4761701"/>
              <a:ext cx="759498" cy="1225554"/>
            </a:xfrm>
            <a:prstGeom prst="ellipse">
              <a:avLst/>
            </a:prstGeom>
          </p:spPr>
        </p:pic>
      </p:grpSp>
      <p:pic>
        <p:nvPicPr>
          <p:cNvPr id="67" name="Grafik 66" descr="Ein Bild, das Kaffee, Person, Essen, Getränk enthält.&#10;&#10;KI-generierte Inhalte können fehlerhaft sein.">
            <a:extLst>
              <a:ext uri="{FF2B5EF4-FFF2-40B4-BE49-F238E27FC236}">
                <a16:creationId xmlns:a16="http://schemas.microsoft.com/office/drawing/2014/main" id="{93F3ACFF-1B62-1127-908A-8F69678CF2F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470" y="3793247"/>
            <a:ext cx="571501" cy="587344"/>
          </a:xfrm>
          <a:prstGeom prst="ellipse">
            <a:avLst/>
          </a:prstGeom>
          <a:solidFill>
            <a:srgbClr val="0070C0"/>
          </a:solidFill>
          <a:ln w="76200">
            <a:solidFill>
              <a:schemeClr val="accent2"/>
            </a:solidFill>
          </a:ln>
        </p:spPr>
      </p:pic>
      <p:pic>
        <p:nvPicPr>
          <p:cNvPr id="68" name="Grafik 67" descr="Ein Bild, das Serviergeschirr, Geschirr, Tasse, Henkelbecher enthält.&#10;&#10;KI-generierte Inhalte können fehlerhaft sein.">
            <a:extLst>
              <a:ext uri="{FF2B5EF4-FFF2-40B4-BE49-F238E27FC236}">
                <a16:creationId xmlns:a16="http://schemas.microsoft.com/office/drawing/2014/main" id="{B9725FC3-B726-BD76-943D-D25E3D1F2AB3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l="8333" t="6760" r="12448" b="9906"/>
          <a:stretch>
            <a:fillRect/>
          </a:stretch>
        </p:blipFill>
        <p:spPr>
          <a:xfrm>
            <a:off x="2632036" y="4778720"/>
            <a:ext cx="359721" cy="352981"/>
          </a:xfrm>
          <a:prstGeom prst="ellipse">
            <a:avLst/>
          </a:prstGeom>
          <a:solidFill>
            <a:srgbClr val="0070C0"/>
          </a:solidFill>
          <a:ln w="76200">
            <a:solidFill>
              <a:schemeClr val="accent2"/>
            </a:solidFill>
          </a:ln>
        </p:spPr>
      </p:pic>
      <p:pic>
        <p:nvPicPr>
          <p:cNvPr id="69" name="Grafik 68">
            <a:extLst>
              <a:ext uri="{FF2B5EF4-FFF2-40B4-BE49-F238E27FC236}">
                <a16:creationId xmlns:a16="http://schemas.microsoft.com/office/drawing/2014/main" id="{34C6DF61-1CCB-C3EA-B233-9D549E00B3F3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l="13744" t="3091" r="17828" b="-1513"/>
          <a:stretch>
            <a:fillRect/>
          </a:stretch>
        </p:blipFill>
        <p:spPr>
          <a:xfrm>
            <a:off x="3438456" y="4171946"/>
            <a:ext cx="826930" cy="680701"/>
          </a:xfrm>
          <a:prstGeom prst="ellipse">
            <a:avLst/>
          </a:prstGeom>
          <a:solidFill>
            <a:srgbClr val="0070C0"/>
          </a:solidFill>
          <a:ln w="76200">
            <a:solidFill>
              <a:schemeClr val="accent2"/>
            </a:solidFill>
          </a:ln>
        </p:spPr>
      </p:pic>
      <p:pic>
        <p:nvPicPr>
          <p:cNvPr id="70" name="Grafik 69" descr="Ein Bild, das Text, Screenshot, Schrift enthält.&#10;&#10;KI-generierte Inhalte können fehlerhaft sein.">
            <a:extLst>
              <a:ext uri="{FF2B5EF4-FFF2-40B4-BE49-F238E27FC236}">
                <a16:creationId xmlns:a16="http://schemas.microsoft.com/office/drawing/2014/main" id="{EEB89F2E-D944-B661-1911-AF0FBEED7D7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300" y="3211307"/>
            <a:ext cx="5715000" cy="3229266"/>
          </a:xfrm>
          <a:prstGeom prst="rect">
            <a:avLst/>
          </a:prstGeom>
        </p:spPr>
      </p:pic>
      <p:sp>
        <p:nvSpPr>
          <p:cNvPr id="6" name="Foliennummernplatzhalter 6">
            <a:extLst>
              <a:ext uri="{FF2B5EF4-FFF2-40B4-BE49-F238E27FC236}">
                <a16:creationId xmlns:a16="http://schemas.microsoft.com/office/drawing/2014/main" id="{CD129E7D-3847-9969-BFFF-3DF5B95EAC88}"/>
              </a:ext>
            </a:extLst>
          </p:cNvPr>
          <p:cNvSpPr txBox="1">
            <a:spLocks/>
          </p:cNvSpPr>
          <p:nvPr/>
        </p:nvSpPr>
        <p:spPr>
          <a:xfrm>
            <a:off x="11307899" y="6361832"/>
            <a:ext cx="1402589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0070C0"/>
                </a:solidFill>
              </a:rPr>
              <a:t>// </a:t>
            </a:r>
            <a:fld id="{AD4D5CF2-C70C-4839-9CF7-FC9B6339EDFE}" type="slidenum">
              <a:rPr lang="en-US" sz="1400" smtClean="0">
                <a:solidFill>
                  <a:srgbClr val="0070C0"/>
                </a:solidFill>
              </a:rPr>
              <a:pPr/>
              <a:t>7</a:t>
            </a:fld>
            <a:r>
              <a:rPr lang="en-US" sz="1400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850795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16874C-B6BD-4D12-E178-81D812CD60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6" name="think-cell data - do not delete" hidden="1">
            <a:extLst>
              <a:ext uri="{FF2B5EF4-FFF2-40B4-BE49-F238E27FC236}">
                <a16:creationId xmlns:a16="http://schemas.microsoft.com/office/drawing/2014/main" id="{1CE47FA1-CDDB-9441-4772-75A1078145F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4" imgW="7772400" imgH="10058400" progId="TCLayout.ActiveDocument.1">
                  <p:embed/>
                </p:oleObj>
              </mc:Choice>
              <mc:Fallback>
                <p:oleObj name="think-cell Folie" r:id="rId4" imgW="7772400" imgH="10058400" progId="TCLayout.ActiveDocument.1">
                  <p:embed/>
                  <p:pic>
                    <p:nvPicPr>
                      <p:cNvPr id="3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CE47FA1-CDDB-9441-4772-75A1078145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Titel 1">
            <a:extLst>
              <a:ext uri="{FF2B5EF4-FFF2-40B4-BE49-F238E27FC236}">
                <a16:creationId xmlns:a16="http://schemas.microsoft.com/office/drawing/2014/main" id="{BA1ED18A-5D84-F3C5-93E1-B50BBA439685}"/>
              </a:ext>
            </a:extLst>
          </p:cNvPr>
          <p:cNvSpPr txBox="1">
            <a:spLocks/>
          </p:cNvSpPr>
          <p:nvPr/>
        </p:nvSpPr>
        <p:spPr bwMode="gray">
          <a:xfrm>
            <a:off x="559987" y="179724"/>
            <a:ext cx="10515600" cy="60067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b="1" i="0" kern="1200">
                <a:solidFill>
                  <a:schemeClr val="accent1"/>
                </a:solidFill>
                <a:latin typeface="Barlow" pitchFamily="2" charset="77"/>
                <a:ea typeface="+mj-ea"/>
                <a:cs typeface="+mj-cs"/>
              </a:defRPr>
            </a:lvl1pPr>
          </a:lstStyle>
          <a:p>
            <a:endParaRPr lang="de-DE" sz="1600" dirty="0">
              <a:solidFill>
                <a:schemeClr val="tx1"/>
              </a:solidFill>
              <a:latin typeface="Montserrat" pitchFamily="2" charset="77"/>
            </a:endParaRPr>
          </a:p>
        </p:txBody>
      </p:sp>
      <p:sp>
        <p:nvSpPr>
          <p:cNvPr id="26" name="Textplatzhalter 3">
            <a:extLst>
              <a:ext uri="{FF2B5EF4-FFF2-40B4-BE49-F238E27FC236}">
                <a16:creationId xmlns:a16="http://schemas.microsoft.com/office/drawing/2014/main" id="{3CC5C195-C70F-E57E-692A-1942386D4437}"/>
              </a:ext>
            </a:extLst>
          </p:cNvPr>
          <p:cNvSpPr txBox="1">
            <a:spLocks/>
          </p:cNvSpPr>
          <p:nvPr/>
        </p:nvSpPr>
        <p:spPr>
          <a:xfrm>
            <a:off x="1327676" y="1539257"/>
            <a:ext cx="7994286" cy="60067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800" b="1" i="0" kern="1200" smtClean="0">
                <a:solidFill>
                  <a:schemeClr val="accent1"/>
                </a:solidFill>
                <a:latin typeface="Montserrat" pitchFamily="2" charset="77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b="0" i="0" kern="1200" smtClean="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b="0" i="0" kern="1200" smtClean="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b="0" i="0" kern="1200" smtClean="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de-DE" sz="1600" b="0" dirty="0">
                <a:solidFill>
                  <a:schemeClr val="tx1"/>
                </a:solidFill>
                <a:latin typeface="Georgia" panose="02040502050405020303" pitchFamily="18" charset="0"/>
              </a:rPr>
              <a:t>Don Norman (ex UX Apple):</a:t>
            </a:r>
            <a:r>
              <a:rPr lang="de-DE" sz="1600" b="0" i="0" strike="noStrike" dirty="0">
                <a:solidFill>
                  <a:schemeClr val="tx1"/>
                </a:solidFill>
                <a:effectLst/>
                <a:latin typeface="__Inter_d65c78"/>
              </a:rPr>
              <a:t> „The </a:t>
            </a:r>
            <a:r>
              <a:rPr lang="de-DE" sz="1600" b="0" i="0" strike="noStrike" dirty="0" err="1">
                <a:solidFill>
                  <a:schemeClr val="tx1"/>
                </a:solidFill>
                <a:effectLst/>
                <a:latin typeface="__Inter_d65c78"/>
              </a:rPr>
              <a:t>idea</a:t>
            </a:r>
            <a:r>
              <a:rPr lang="de-DE" sz="1600" b="0" i="0" strike="noStrike" dirty="0">
                <a:solidFill>
                  <a:schemeClr val="tx1"/>
                </a:solidFill>
                <a:effectLst/>
                <a:latin typeface="__Inter_d65c78"/>
              </a:rPr>
              <a:t> </a:t>
            </a:r>
            <a:r>
              <a:rPr lang="de-DE" sz="1600" b="0" i="0" strike="noStrike" dirty="0" err="1">
                <a:solidFill>
                  <a:schemeClr val="tx1"/>
                </a:solidFill>
                <a:effectLst/>
                <a:latin typeface="__Inter_d65c78"/>
              </a:rPr>
              <a:t>is</a:t>
            </a:r>
            <a:r>
              <a:rPr lang="de-DE" sz="1600" b="0" i="0" strike="noStrike" dirty="0">
                <a:solidFill>
                  <a:schemeClr val="tx1"/>
                </a:solidFill>
                <a:effectLst/>
                <a:latin typeface="__Inter_d65c78"/>
              </a:rPr>
              <a:t> </a:t>
            </a:r>
            <a:r>
              <a:rPr lang="de-DE" sz="1600" b="0" i="0" strike="noStrike" dirty="0" err="1">
                <a:solidFill>
                  <a:schemeClr val="tx1"/>
                </a:solidFill>
                <a:effectLst/>
                <a:latin typeface="__Inter_d65c78"/>
              </a:rPr>
              <a:t>to</a:t>
            </a:r>
            <a:r>
              <a:rPr lang="de-DE" sz="1600" b="0" i="0" strike="noStrike" dirty="0">
                <a:solidFill>
                  <a:schemeClr val="tx1"/>
                </a:solidFill>
                <a:effectLst/>
                <a:latin typeface="__Inter_d65c78"/>
              </a:rPr>
              <a:t> </a:t>
            </a:r>
            <a:r>
              <a:rPr lang="de-DE" sz="1600" b="0" i="0" strike="noStrike" dirty="0" err="1">
                <a:solidFill>
                  <a:schemeClr val="tx1"/>
                </a:solidFill>
                <a:effectLst/>
                <a:latin typeface="__Inter_d65c78"/>
              </a:rPr>
              <a:t>focus</a:t>
            </a:r>
            <a:r>
              <a:rPr lang="de-DE" sz="1600" b="0" i="0" strike="noStrike" dirty="0">
                <a:solidFill>
                  <a:schemeClr val="tx1"/>
                </a:solidFill>
                <a:effectLst/>
                <a:latin typeface="__Inter_d65c78"/>
              </a:rPr>
              <a:t> not on </a:t>
            </a:r>
            <a:r>
              <a:rPr lang="de-DE" sz="1600" b="0" i="0" strike="noStrike" dirty="0" err="1">
                <a:solidFill>
                  <a:schemeClr val="tx1"/>
                </a:solidFill>
                <a:effectLst/>
                <a:latin typeface="__Inter_d65c78"/>
              </a:rPr>
              <a:t>selling</a:t>
            </a:r>
            <a:r>
              <a:rPr lang="de-DE" sz="1600" b="0" i="0" strike="noStrike" dirty="0">
                <a:solidFill>
                  <a:schemeClr val="tx1"/>
                </a:solidFill>
                <a:effectLst/>
                <a:latin typeface="__Inter_d65c78"/>
              </a:rPr>
              <a:t> </a:t>
            </a:r>
            <a:r>
              <a:rPr lang="de-DE" sz="1600" b="0" i="0" strike="noStrike" dirty="0" err="1">
                <a:solidFill>
                  <a:schemeClr val="tx1"/>
                </a:solidFill>
                <a:effectLst/>
                <a:latin typeface="__Inter_d65c78"/>
              </a:rPr>
              <a:t>products</a:t>
            </a:r>
            <a:r>
              <a:rPr lang="de-DE" sz="1600" b="0" i="0" strike="noStrike" dirty="0">
                <a:solidFill>
                  <a:schemeClr val="tx1"/>
                </a:solidFill>
                <a:effectLst/>
                <a:latin typeface="__Inter_d65c78"/>
              </a:rPr>
              <a:t> but on </a:t>
            </a:r>
            <a:r>
              <a:rPr lang="de-DE" sz="1600" b="0" i="0" strike="noStrike" dirty="0" err="1">
                <a:solidFill>
                  <a:schemeClr val="tx1"/>
                </a:solidFill>
                <a:effectLst/>
                <a:latin typeface="__Inter_d65c78"/>
              </a:rPr>
              <a:t>offering</a:t>
            </a:r>
            <a:r>
              <a:rPr lang="de-DE" sz="1600" b="0" i="0" strike="noStrike" dirty="0">
                <a:solidFill>
                  <a:schemeClr val="tx1"/>
                </a:solidFill>
                <a:effectLst/>
                <a:latin typeface="__Inter_d65c78"/>
              </a:rPr>
              <a:t> </a:t>
            </a:r>
            <a:r>
              <a:rPr lang="de-DE" sz="1600" b="0" i="0" strike="noStrike" dirty="0" err="1">
                <a:solidFill>
                  <a:schemeClr val="tx1"/>
                </a:solidFill>
                <a:effectLst/>
                <a:latin typeface="__Inter_d65c78"/>
              </a:rPr>
              <a:t>services</a:t>
            </a:r>
            <a:r>
              <a:rPr lang="de-DE" sz="1600" b="0" i="0" strike="noStrike" dirty="0">
                <a:solidFill>
                  <a:schemeClr val="tx1"/>
                </a:solidFill>
                <a:effectLst/>
                <a:latin typeface="__Inter_d65c78"/>
              </a:rPr>
              <a:t>. Every </a:t>
            </a:r>
            <a:r>
              <a:rPr lang="de-DE" sz="1600" b="0" i="0" strike="noStrike" dirty="0" err="1">
                <a:solidFill>
                  <a:schemeClr val="tx1"/>
                </a:solidFill>
                <a:effectLst/>
                <a:latin typeface="__Inter_d65c78"/>
              </a:rPr>
              <a:t>product</a:t>
            </a:r>
            <a:r>
              <a:rPr lang="de-DE" sz="1600" b="0" i="0" strike="noStrike" dirty="0">
                <a:solidFill>
                  <a:schemeClr val="tx1"/>
                </a:solidFill>
                <a:effectLst/>
                <a:latin typeface="__Inter_d65c78"/>
              </a:rPr>
              <a:t> </a:t>
            </a:r>
            <a:r>
              <a:rPr lang="de-DE" sz="1600" b="0" i="0" strike="noStrike" dirty="0" err="1">
                <a:solidFill>
                  <a:schemeClr val="tx1"/>
                </a:solidFill>
                <a:effectLst/>
                <a:latin typeface="__Inter_d65c78"/>
              </a:rPr>
              <a:t>ultimately</a:t>
            </a:r>
            <a:r>
              <a:rPr lang="de-DE" sz="1600" b="0" i="0" strike="noStrike" dirty="0">
                <a:solidFill>
                  <a:schemeClr val="tx1"/>
                </a:solidFill>
                <a:effectLst/>
                <a:latin typeface="__Inter_d65c78"/>
              </a:rPr>
              <a:t> </a:t>
            </a:r>
            <a:r>
              <a:rPr lang="de-DE" sz="1600" b="0" i="0" strike="noStrike" dirty="0" err="1">
                <a:solidFill>
                  <a:schemeClr val="tx1"/>
                </a:solidFill>
                <a:effectLst/>
                <a:latin typeface="__Inter_d65c78"/>
              </a:rPr>
              <a:t>contains</a:t>
            </a:r>
            <a:r>
              <a:rPr lang="de-DE" sz="1600" b="0" i="0" strike="noStrike" dirty="0">
                <a:solidFill>
                  <a:schemeClr val="tx1"/>
                </a:solidFill>
                <a:effectLst/>
                <a:latin typeface="__Inter_d65c78"/>
              </a:rPr>
              <a:t> a </a:t>
            </a:r>
            <a:r>
              <a:rPr lang="de-DE" sz="1600" b="0" i="0" strike="noStrike" dirty="0" err="1">
                <a:solidFill>
                  <a:schemeClr val="tx1"/>
                </a:solidFill>
                <a:effectLst/>
                <a:latin typeface="__Inter_d65c78"/>
              </a:rPr>
              <a:t>service</a:t>
            </a:r>
            <a:r>
              <a:rPr lang="de-DE" sz="1600" b="0" i="0" strike="noStrike" dirty="0">
                <a:solidFill>
                  <a:schemeClr val="tx1"/>
                </a:solidFill>
                <a:effectLst/>
                <a:latin typeface="__Inter_d65c78"/>
              </a:rPr>
              <a:t>. I </a:t>
            </a:r>
            <a:r>
              <a:rPr lang="de-DE" sz="1600" b="0" i="0" strike="noStrike" dirty="0" err="1">
                <a:solidFill>
                  <a:schemeClr val="tx1"/>
                </a:solidFill>
                <a:effectLst/>
                <a:latin typeface="__Inter_d65c78"/>
              </a:rPr>
              <a:t>buy</a:t>
            </a:r>
            <a:r>
              <a:rPr lang="de-DE" sz="1600" b="0" i="0" strike="noStrike" dirty="0">
                <a:solidFill>
                  <a:schemeClr val="tx1"/>
                </a:solidFill>
                <a:effectLst/>
                <a:latin typeface="__Inter_d65c78"/>
              </a:rPr>
              <a:t> a </a:t>
            </a:r>
            <a:r>
              <a:rPr lang="de-DE" sz="1600" b="0" i="0" strike="noStrike" dirty="0" err="1">
                <a:solidFill>
                  <a:schemeClr val="tx1"/>
                </a:solidFill>
                <a:effectLst/>
                <a:latin typeface="__Inter_d65c78"/>
              </a:rPr>
              <a:t>cup</a:t>
            </a:r>
            <a:r>
              <a:rPr lang="de-DE" sz="1600" b="0" i="0" strike="noStrike" dirty="0">
                <a:solidFill>
                  <a:schemeClr val="tx1"/>
                </a:solidFill>
                <a:effectLst/>
                <a:latin typeface="__Inter_d65c78"/>
              </a:rPr>
              <a:t> </a:t>
            </a:r>
            <a:r>
              <a:rPr lang="de-DE" sz="1600" b="0" i="0" strike="noStrike" dirty="0" err="1">
                <a:solidFill>
                  <a:schemeClr val="tx1"/>
                </a:solidFill>
                <a:effectLst/>
                <a:latin typeface="__Inter_d65c78"/>
              </a:rPr>
              <a:t>because</a:t>
            </a:r>
            <a:r>
              <a:rPr lang="de-DE" sz="1600" b="0" i="0" strike="noStrike" dirty="0">
                <a:solidFill>
                  <a:schemeClr val="tx1"/>
                </a:solidFill>
                <a:effectLst/>
                <a:latin typeface="__Inter_d65c78"/>
              </a:rPr>
              <a:t> </a:t>
            </a:r>
            <a:r>
              <a:rPr lang="de-DE" sz="1600" b="0" i="0" strike="noStrike" dirty="0" err="1">
                <a:solidFill>
                  <a:schemeClr val="tx1"/>
                </a:solidFill>
                <a:effectLst/>
                <a:latin typeface="__Inter_d65c78"/>
              </a:rPr>
              <a:t>it</a:t>
            </a:r>
            <a:r>
              <a:rPr lang="de-DE" sz="1600" b="0" i="0" strike="noStrike" dirty="0">
                <a:solidFill>
                  <a:schemeClr val="tx1"/>
                </a:solidFill>
                <a:effectLst/>
                <a:latin typeface="__Inter_d65c78"/>
              </a:rPr>
              <a:t> </a:t>
            </a:r>
            <a:r>
              <a:rPr lang="de-DE" sz="1600" b="0" i="0" strike="noStrike" dirty="0" err="1">
                <a:solidFill>
                  <a:schemeClr val="tx1"/>
                </a:solidFill>
                <a:effectLst/>
                <a:latin typeface="__Inter_d65c78"/>
              </a:rPr>
              <a:t>holds</a:t>
            </a:r>
            <a:r>
              <a:rPr lang="de-DE" sz="1600" b="0" i="0" strike="noStrike" dirty="0">
                <a:solidFill>
                  <a:schemeClr val="tx1"/>
                </a:solidFill>
                <a:effectLst/>
                <a:latin typeface="__Inter_d65c78"/>
              </a:rPr>
              <a:t> a </a:t>
            </a:r>
            <a:r>
              <a:rPr lang="de-DE" sz="1600" b="0" i="0" strike="noStrike" dirty="0" err="1">
                <a:solidFill>
                  <a:schemeClr val="tx1"/>
                </a:solidFill>
                <a:effectLst/>
                <a:latin typeface="__Inter_d65c78"/>
              </a:rPr>
              <a:t>drink</a:t>
            </a:r>
            <a:r>
              <a:rPr lang="de-DE" sz="1600" b="0" i="0" strike="noStrike" dirty="0">
                <a:solidFill>
                  <a:schemeClr val="tx1"/>
                </a:solidFill>
                <a:effectLst/>
                <a:latin typeface="__Inter_d65c78"/>
              </a:rPr>
              <a:t> and </a:t>
            </a:r>
            <a:r>
              <a:rPr lang="de-DE" sz="1600" b="0" i="0" strike="noStrike" dirty="0" err="1">
                <a:solidFill>
                  <a:schemeClr val="tx1"/>
                </a:solidFill>
                <a:effectLst/>
                <a:latin typeface="__Inter_d65c78"/>
              </a:rPr>
              <a:t>keeps</a:t>
            </a:r>
            <a:r>
              <a:rPr lang="de-DE" sz="1600" b="0" i="0" strike="noStrike" dirty="0">
                <a:solidFill>
                  <a:schemeClr val="tx1"/>
                </a:solidFill>
                <a:effectLst/>
                <a:latin typeface="__Inter_d65c78"/>
              </a:rPr>
              <a:t> </a:t>
            </a:r>
            <a:r>
              <a:rPr lang="de-DE" sz="1600" b="0" i="0" strike="noStrike" dirty="0" err="1">
                <a:solidFill>
                  <a:schemeClr val="tx1"/>
                </a:solidFill>
                <a:effectLst/>
                <a:latin typeface="__Inter_d65c78"/>
              </a:rPr>
              <a:t>it</a:t>
            </a:r>
            <a:r>
              <a:rPr lang="de-DE" sz="1600" b="0" i="0" strike="noStrike" dirty="0">
                <a:solidFill>
                  <a:schemeClr val="tx1"/>
                </a:solidFill>
                <a:effectLst/>
                <a:latin typeface="__Inter_d65c78"/>
              </a:rPr>
              <a:t> warm.“ </a:t>
            </a:r>
            <a:r>
              <a:rPr lang="de-DE" sz="1050" b="0" dirty="0">
                <a:solidFill>
                  <a:schemeClr val="tx1"/>
                </a:solidFill>
                <a:latin typeface="Times New Roman" panose="02020603050405020304" pitchFamily="18" charset="0"/>
                <a:cs typeface="+mn-cs"/>
              </a:rPr>
              <a:t>(Normann, D. (2024), p.77)</a:t>
            </a:r>
          </a:p>
        </p:txBody>
      </p:sp>
      <p:pic>
        <p:nvPicPr>
          <p:cNvPr id="3" name="Grafik 2" descr="Ein Bild, das Menschliches Gesicht, Person, Mann, Falte enthält.&#10;&#10;Automatisch generierte Beschreibung">
            <a:extLst>
              <a:ext uri="{FF2B5EF4-FFF2-40B4-BE49-F238E27FC236}">
                <a16:creationId xmlns:a16="http://schemas.microsoft.com/office/drawing/2014/main" id="{2B3E4420-B71C-BFED-CC23-9611773BC55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1964" y="1490075"/>
            <a:ext cx="717283" cy="757022"/>
          </a:xfrm>
          <a:prstGeom prst="ellipse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Grafik 3" descr="Ein Bild, das Menschliches Gesicht, Person, Kleidung, Vorderkopf enthält.&#10;&#10;Automatisch generierte Beschreibung">
            <a:extLst>
              <a:ext uri="{FF2B5EF4-FFF2-40B4-BE49-F238E27FC236}">
                <a16:creationId xmlns:a16="http://schemas.microsoft.com/office/drawing/2014/main" id="{F5401E50-DAE7-7E19-109D-F9F3B90679AE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215" y="3413843"/>
            <a:ext cx="736334" cy="757677"/>
          </a:xfrm>
          <a:prstGeom prst="ellipse">
            <a:avLst/>
          </a:prstGeom>
          <a:ln>
            <a:solidFill>
              <a:srgbClr val="1A3A61"/>
            </a:solidFill>
          </a:ln>
        </p:spPr>
      </p:pic>
      <p:pic>
        <p:nvPicPr>
          <p:cNvPr id="5" name="Grafik 4" descr="Ein Bild, das Menschliches Gesicht, Person, Kleidung, Vorderkopf enthält.&#10;&#10;Automatisch generierte Beschreibung">
            <a:extLst>
              <a:ext uri="{FF2B5EF4-FFF2-40B4-BE49-F238E27FC236}">
                <a16:creationId xmlns:a16="http://schemas.microsoft.com/office/drawing/2014/main" id="{E7E9D285-99B7-B5BE-B3BB-74C5A009B522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302" y="4478825"/>
            <a:ext cx="711945" cy="743641"/>
          </a:xfrm>
          <a:prstGeom prst="ellipse">
            <a:avLst/>
          </a:prstGeom>
          <a:ln>
            <a:solidFill>
              <a:srgbClr val="1A3A61"/>
            </a:solidFill>
          </a:ln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D655553C-6CB7-9004-1DB6-90DDC7AF413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3265" y="2441273"/>
            <a:ext cx="770655" cy="757023"/>
          </a:xfrm>
          <a:prstGeom prst="ellipse">
            <a:avLst/>
          </a:prstGeom>
          <a:ln>
            <a:solidFill>
              <a:srgbClr val="2B5397"/>
            </a:solidFill>
          </a:ln>
        </p:spPr>
      </p:pic>
      <p:pic>
        <p:nvPicPr>
          <p:cNvPr id="8" name="Bildplatzhalter 19">
            <a:extLst>
              <a:ext uri="{FF2B5EF4-FFF2-40B4-BE49-F238E27FC236}">
                <a16:creationId xmlns:a16="http://schemas.microsoft.com/office/drawing/2014/main" id="{6835C913-575A-3528-E06B-582C67595652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845" y="5605553"/>
            <a:ext cx="757023" cy="757023"/>
          </a:xfrm>
          <a:prstGeom prst="ellipse">
            <a:avLst/>
          </a:prstGeom>
          <a:ln>
            <a:solidFill>
              <a:srgbClr val="2B539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B0D614F2-37B4-476A-8762-A505A65C7814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3221" y="1121160"/>
            <a:ext cx="1579293" cy="826497"/>
          </a:xfrm>
          <a:prstGeom prst="rect">
            <a:avLst/>
          </a:prstGeom>
        </p:spPr>
      </p:pic>
      <p:pic>
        <p:nvPicPr>
          <p:cNvPr id="11" name="Grafik 10" descr="Ein Bild, das Text, Schrift, Screenshot, weiß enthält.&#10;&#10;Automatisch generierte Beschreibung">
            <a:extLst>
              <a:ext uri="{FF2B5EF4-FFF2-40B4-BE49-F238E27FC236}">
                <a16:creationId xmlns:a16="http://schemas.microsoft.com/office/drawing/2014/main" id="{62EA2334-DD1E-6DF5-ED66-9837614CCE5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34784" y="1900009"/>
            <a:ext cx="1229223" cy="388651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1BB1E0DF-FA14-1C73-A7B4-53413495477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209062" y="1418668"/>
            <a:ext cx="641520" cy="858249"/>
          </a:xfrm>
          <a:prstGeom prst="rect">
            <a:avLst/>
          </a:prstGeom>
        </p:spPr>
      </p:pic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1CE0DB18-4815-B6FB-7275-81A91F2CA29D}"/>
              </a:ext>
            </a:extLst>
          </p:cNvPr>
          <p:cNvSpPr txBox="1">
            <a:spLocks/>
          </p:cNvSpPr>
          <p:nvPr/>
        </p:nvSpPr>
        <p:spPr>
          <a:xfrm>
            <a:off x="1327676" y="2611253"/>
            <a:ext cx="7994286" cy="60067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800" b="1" i="0" kern="1200" smtClean="0">
                <a:solidFill>
                  <a:schemeClr val="accent1"/>
                </a:solidFill>
                <a:latin typeface="Montserrat" pitchFamily="2" charset="77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b="0" i="0" kern="1200" smtClean="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b="0" i="0" kern="1200" smtClean="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b="0" i="0" kern="1200" smtClean="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  <a:spcBef>
                <a:spcPts val="400"/>
              </a:spcBef>
            </a:pPr>
            <a:r>
              <a:rPr lang="de-DE" sz="1600" b="0" dirty="0">
                <a:solidFill>
                  <a:schemeClr val="tx1"/>
                </a:solidFill>
                <a:latin typeface="Georgia" panose="02040502050405020303" pitchFamily="18" charset="0"/>
              </a:rPr>
              <a:t>Evert </a:t>
            </a:r>
            <a:r>
              <a:rPr lang="de-DE" sz="1600" b="0" dirty="0" err="1">
                <a:solidFill>
                  <a:schemeClr val="tx1"/>
                </a:solidFill>
                <a:latin typeface="Georgia" panose="02040502050405020303" pitchFamily="18" charset="0"/>
              </a:rPr>
              <a:t>Gummesson</a:t>
            </a:r>
            <a:r>
              <a:rPr lang="de-DE" sz="1600" b="0" dirty="0">
                <a:solidFill>
                  <a:schemeClr val="tx1"/>
                </a:solidFill>
                <a:latin typeface="Georgia" panose="02040502050405020303" pitchFamily="18" charset="0"/>
              </a:rPr>
              <a:t>:</a:t>
            </a:r>
            <a:r>
              <a:rPr lang="de-DE" sz="1600" b="0" i="0" strike="noStrike" dirty="0">
                <a:solidFill>
                  <a:schemeClr val="tx1"/>
                </a:solidFill>
                <a:effectLst/>
                <a:latin typeface="__Inter_d65c78"/>
              </a:rPr>
              <a:t> 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„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activities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render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services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,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things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render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services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.“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6F17EE58-3B59-A666-FA29-BCADDB9C85A1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85311" y="2210824"/>
            <a:ext cx="811669" cy="1060140"/>
          </a:xfrm>
          <a:prstGeom prst="rect">
            <a:avLst/>
          </a:prstGeom>
        </p:spPr>
      </p:pic>
      <p:sp>
        <p:nvSpPr>
          <p:cNvPr id="15" name="Textplatzhalter 3">
            <a:extLst>
              <a:ext uri="{FF2B5EF4-FFF2-40B4-BE49-F238E27FC236}">
                <a16:creationId xmlns:a16="http://schemas.microsoft.com/office/drawing/2014/main" id="{D6C47D37-8201-E7A6-3F63-2D48EE88E932}"/>
              </a:ext>
            </a:extLst>
          </p:cNvPr>
          <p:cNvSpPr txBox="1">
            <a:spLocks/>
          </p:cNvSpPr>
          <p:nvPr/>
        </p:nvSpPr>
        <p:spPr>
          <a:xfrm>
            <a:off x="1327677" y="3367212"/>
            <a:ext cx="9460872" cy="60067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de-DE" sz="2800" b="1" i="0" kern="1200" smtClean="0">
                <a:solidFill>
                  <a:schemeClr val="accent1"/>
                </a:solidFill>
                <a:latin typeface="Montserrat" pitchFamily="2" charset="77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b="0" i="0" kern="1200" smtClean="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b="0" i="0" kern="1200" smtClean="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b="0" i="0" kern="1200" smtClean="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de-DE" sz="1800" b="0" i="0" kern="1200">
                <a:solidFill>
                  <a:schemeClr val="tx1"/>
                </a:solidFill>
                <a:latin typeface="Montserrat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400"/>
              </a:spcBef>
            </a:pPr>
            <a:r>
              <a:rPr lang="de-DE" sz="1600" b="0" dirty="0">
                <a:solidFill>
                  <a:schemeClr val="tx1"/>
                </a:solidFill>
                <a:latin typeface="Georgia" panose="02040502050405020303" pitchFamily="18" charset="0"/>
              </a:rPr>
              <a:t>Steve </a:t>
            </a:r>
            <a:r>
              <a:rPr lang="de-DE" sz="1600" b="0" dirty="0" err="1">
                <a:solidFill>
                  <a:schemeClr val="tx1"/>
                </a:solidFill>
                <a:latin typeface="Georgia" panose="02040502050405020303" pitchFamily="18" charset="0"/>
              </a:rPr>
              <a:t>Vargo</a:t>
            </a:r>
            <a:r>
              <a:rPr lang="de-DE" sz="1600" b="0" dirty="0">
                <a:solidFill>
                  <a:schemeClr val="tx1"/>
                </a:solidFill>
                <a:latin typeface="Georgia" panose="02040502050405020303" pitchFamily="18" charset="0"/>
              </a:rPr>
              <a:t>: Founder</a:t>
            </a:r>
            <a:r>
              <a:rPr lang="de-DE" sz="1600" b="0" i="0" strike="noStrike" dirty="0">
                <a:solidFill>
                  <a:schemeClr val="tx1"/>
                </a:solidFill>
                <a:effectLst/>
                <a:latin typeface="__Inter_d65c78"/>
              </a:rPr>
              <a:t> 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Service-Dominant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Logic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(S-D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Logic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). S-D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Logic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offered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a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coherent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way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for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these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thoughts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.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Goods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,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activities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,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technologies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and all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the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other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resources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and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their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services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are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integrated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and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replaced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by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service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(in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the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singular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). S-D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Logic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is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the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process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and narrative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of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value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 </a:t>
            </a:r>
            <a:r>
              <a:rPr lang="de-DE" sz="1600" b="0" dirty="0" err="1">
                <a:solidFill>
                  <a:schemeClr val="tx1"/>
                </a:solidFill>
                <a:latin typeface="__Inter_d65c78"/>
              </a:rPr>
              <a:t>co-creation</a:t>
            </a:r>
            <a:r>
              <a:rPr lang="de-DE" sz="1600" b="0" dirty="0">
                <a:solidFill>
                  <a:schemeClr val="tx1"/>
                </a:solidFill>
                <a:latin typeface="__Inter_d65c78"/>
              </a:rPr>
              <a:t>.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5ED8148A-4C9F-8B39-126A-E997EE654CAC}"/>
              </a:ext>
            </a:extLst>
          </p:cNvPr>
          <p:cNvSpPr txBox="1"/>
          <p:nvPr/>
        </p:nvSpPr>
        <p:spPr>
          <a:xfrm>
            <a:off x="1245470" y="4537959"/>
            <a:ext cx="873487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dirty="0">
                <a:latin typeface="__Inter_d65c78"/>
                <a:ea typeface="+mj-ea"/>
                <a:cs typeface="+mj-cs"/>
              </a:rPr>
              <a:t>Jim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Spohrer</a:t>
            </a:r>
            <a:r>
              <a:rPr lang="de-DE" sz="1600" dirty="0">
                <a:latin typeface="__Inter_d65c78"/>
                <a:ea typeface="+mj-ea"/>
                <a:cs typeface="+mj-cs"/>
              </a:rPr>
              <a:t>: Founder Service Science. </a:t>
            </a:r>
            <a:r>
              <a:rPr lang="en-US" sz="1600" dirty="0">
                <a:latin typeface="__Inter_d65c78"/>
                <a:ea typeface="+mj-ea"/>
                <a:cs typeface="+mj-cs"/>
              </a:rPr>
              <a:t>Service Science models service and its essential inter-relationships and abstracts them as service systems (responsible actors) interconnected by value propositions, viewed as an evolving ecology.</a:t>
            </a:r>
            <a:endParaRPr lang="de-DE" sz="1600" dirty="0">
              <a:latin typeface="__Inter_d65c78"/>
              <a:ea typeface="+mj-ea"/>
              <a:cs typeface="+mj-cs"/>
            </a:endParaRPr>
          </a:p>
          <a:p>
            <a:r>
              <a:rPr lang="de-DE" sz="1600" dirty="0">
                <a:latin typeface="__Inter_d65c78"/>
                <a:ea typeface="+mj-ea"/>
                <a:cs typeface="+mj-cs"/>
              </a:rPr>
              <a:t> </a:t>
            </a:r>
          </a:p>
        </p:txBody>
      </p:sp>
      <p:pic>
        <p:nvPicPr>
          <p:cNvPr id="22" name="Picture 2" descr="https://images.springer.com/sgw/books/medium/9781441916273.jpg">
            <a:extLst>
              <a:ext uri="{FF2B5EF4-FFF2-40B4-BE49-F238E27FC236}">
                <a16:creationId xmlns:a16="http://schemas.microsoft.com/office/drawing/2014/main" id="{40939F3C-8415-9179-9827-B76039731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2232" y="4076518"/>
            <a:ext cx="808209" cy="115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feld 27">
            <a:extLst>
              <a:ext uri="{FF2B5EF4-FFF2-40B4-BE49-F238E27FC236}">
                <a16:creationId xmlns:a16="http://schemas.microsoft.com/office/drawing/2014/main" id="{170C866F-3C0A-32B7-0604-17CC5A016F15}"/>
              </a:ext>
            </a:extLst>
          </p:cNvPr>
          <p:cNvSpPr txBox="1"/>
          <p:nvPr/>
        </p:nvSpPr>
        <p:spPr>
          <a:xfrm>
            <a:off x="1218003" y="5510075"/>
            <a:ext cx="102318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dirty="0">
                <a:latin typeface="__Inter_d65c78"/>
                <a:ea typeface="+mj-ea"/>
                <a:cs typeface="+mj-cs"/>
              </a:rPr>
              <a:t>Markus Warg: Founder Service Dominant Architecture (SDA)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which</a:t>
            </a:r>
            <a:r>
              <a:rPr lang="de-DE" sz="1600" dirty="0">
                <a:latin typeface="__Inter_d65c78"/>
                <a:ea typeface="+mj-ea"/>
                <a:cs typeface="+mj-cs"/>
              </a:rPr>
              <a:t>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is</a:t>
            </a:r>
            <a:r>
              <a:rPr lang="de-DE" sz="1600" dirty="0">
                <a:latin typeface="__Inter_d65c78"/>
                <a:ea typeface="+mj-ea"/>
                <a:cs typeface="+mj-cs"/>
              </a:rPr>
              <a:t>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derived</a:t>
            </a:r>
            <a:r>
              <a:rPr lang="de-DE" sz="1600" dirty="0">
                <a:latin typeface="__Inter_d65c78"/>
                <a:ea typeface="+mj-ea"/>
                <a:cs typeface="+mj-cs"/>
              </a:rPr>
              <a:t>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from</a:t>
            </a:r>
            <a:r>
              <a:rPr lang="de-DE" sz="1600" dirty="0">
                <a:latin typeface="__Inter_d65c78"/>
                <a:ea typeface="+mj-ea"/>
                <a:cs typeface="+mj-cs"/>
              </a:rPr>
              <a:t> S-D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Logic</a:t>
            </a:r>
            <a:r>
              <a:rPr lang="de-DE" sz="1600" dirty="0">
                <a:latin typeface="__Inter_d65c78"/>
                <a:ea typeface="+mj-ea"/>
                <a:cs typeface="+mj-cs"/>
              </a:rPr>
              <a:t> and Service Science. </a:t>
            </a:r>
            <a:br>
              <a:rPr lang="de-DE" sz="1600" dirty="0">
                <a:latin typeface="__Inter_d65c78"/>
                <a:ea typeface="+mj-ea"/>
                <a:cs typeface="+mj-cs"/>
              </a:rPr>
            </a:br>
            <a:r>
              <a:rPr lang="de-DE" sz="1600" dirty="0">
                <a:latin typeface="__Inter_d65c78"/>
                <a:ea typeface="+mj-ea"/>
                <a:cs typeface="+mj-cs"/>
              </a:rPr>
              <a:t>SDA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facilitates</a:t>
            </a:r>
            <a:r>
              <a:rPr lang="de-DE" sz="1600" dirty="0">
                <a:latin typeface="__Inter_d65c78"/>
                <a:ea typeface="+mj-ea"/>
                <a:cs typeface="+mj-cs"/>
              </a:rPr>
              <a:t>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the</a:t>
            </a:r>
            <a:r>
              <a:rPr lang="de-DE" sz="1600" dirty="0">
                <a:latin typeface="__Inter_d65c78"/>
                <a:ea typeface="+mj-ea"/>
                <a:cs typeface="+mj-cs"/>
              </a:rPr>
              <a:t>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process</a:t>
            </a:r>
            <a:r>
              <a:rPr lang="de-DE" sz="1600" dirty="0">
                <a:latin typeface="__Inter_d65c78"/>
                <a:ea typeface="+mj-ea"/>
                <a:cs typeface="+mj-cs"/>
              </a:rPr>
              <a:t> and narrative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of</a:t>
            </a:r>
            <a:r>
              <a:rPr lang="de-DE" sz="1600" dirty="0">
                <a:latin typeface="__Inter_d65c78"/>
                <a:ea typeface="+mj-ea"/>
                <a:cs typeface="+mj-cs"/>
              </a:rPr>
              <a:t>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value</a:t>
            </a:r>
            <a:r>
              <a:rPr lang="de-DE" sz="1600" dirty="0">
                <a:latin typeface="__Inter_d65c78"/>
                <a:ea typeface="+mj-ea"/>
                <a:cs typeface="+mj-cs"/>
              </a:rPr>
              <a:t>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cocreation</a:t>
            </a:r>
            <a:r>
              <a:rPr lang="de-DE" sz="1600" dirty="0">
                <a:latin typeface="__Inter_d65c78"/>
                <a:ea typeface="+mj-ea"/>
                <a:cs typeface="+mj-cs"/>
              </a:rPr>
              <a:t>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from</a:t>
            </a:r>
            <a:r>
              <a:rPr lang="de-DE" sz="1600" dirty="0">
                <a:latin typeface="__Inter_d65c78"/>
                <a:ea typeface="+mj-ea"/>
                <a:cs typeface="+mj-cs"/>
              </a:rPr>
              <a:t>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service</a:t>
            </a:r>
            <a:r>
              <a:rPr lang="de-DE" sz="1600" dirty="0">
                <a:latin typeface="__Inter_d65c78"/>
                <a:ea typeface="+mj-ea"/>
                <a:cs typeface="+mj-cs"/>
              </a:rPr>
              <a:t> design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to</a:t>
            </a:r>
            <a:r>
              <a:rPr lang="de-DE" sz="1600" dirty="0">
                <a:latin typeface="__Inter_d65c78"/>
                <a:ea typeface="+mj-ea"/>
                <a:cs typeface="+mj-cs"/>
              </a:rPr>
              <a:t>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engineering</a:t>
            </a:r>
            <a:r>
              <a:rPr lang="de-DE" sz="1600" dirty="0">
                <a:latin typeface="__Inter_d65c78"/>
                <a:ea typeface="+mj-ea"/>
                <a:cs typeface="+mj-cs"/>
              </a:rPr>
              <a:t> and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implementation</a:t>
            </a:r>
            <a:r>
              <a:rPr lang="de-DE" sz="1600" dirty="0">
                <a:latin typeface="__Inter_d65c78"/>
                <a:ea typeface="+mj-ea"/>
                <a:cs typeface="+mj-cs"/>
              </a:rPr>
              <a:t>.</a:t>
            </a:r>
            <a:br>
              <a:rPr lang="de-DE" sz="1600" dirty="0">
                <a:latin typeface="__Inter_d65c78"/>
                <a:ea typeface="+mj-ea"/>
                <a:cs typeface="+mj-cs"/>
              </a:rPr>
            </a:br>
            <a:r>
              <a:rPr lang="de-DE" sz="1600" dirty="0">
                <a:latin typeface="__Inter_d65c78"/>
                <a:ea typeface="+mj-ea"/>
                <a:cs typeface="+mj-cs"/>
              </a:rPr>
              <a:t>As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structure</a:t>
            </a:r>
            <a:r>
              <a:rPr lang="de-DE" sz="1600" dirty="0">
                <a:latin typeface="__Inter_d65c78"/>
                <a:ea typeface="+mj-ea"/>
                <a:cs typeface="+mj-cs"/>
              </a:rPr>
              <a:t> SDA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is</a:t>
            </a:r>
            <a:r>
              <a:rPr lang="de-DE" sz="1600" dirty="0">
                <a:latin typeface="__Inter_d65c78"/>
                <a:ea typeface="+mj-ea"/>
                <a:cs typeface="+mj-cs"/>
              </a:rPr>
              <a:t>  medium (plan) and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output</a:t>
            </a:r>
            <a:r>
              <a:rPr lang="de-DE" sz="1600" dirty="0">
                <a:latin typeface="__Inter_d65c78"/>
                <a:ea typeface="+mj-ea"/>
                <a:cs typeface="+mj-cs"/>
              </a:rPr>
              <a:t> (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result</a:t>
            </a:r>
            <a:r>
              <a:rPr lang="de-DE" sz="1600" dirty="0">
                <a:latin typeface="__Inter_d65c78"/>
                <a:ea typeface="+mj-ea"/>
                <a:cs typeface="+mj-cs"/>
              </a:rPr>
              <a:t>)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of</a:t>
            </a:r>
            <a:r>
              <a:rPr lang="de-DE" sz="1600" dirty="0">
                <a:latin typeface="__Inter_d65c78"/>
                <a:ea typeface="+mj-ea"/>
                <a:cs typeface="+mj-cs"/>
              </a:rPr>
              <a:t>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the</a:t>
            </a:r>
            <a:r>
              <a:rPr lang="de-DE" sz="1600" dirty="0">
                <a:latin typeface="__Inter_d65c78"/>
                <a:ea typeface="+mj-ea"/>
                <a:cs typeface="+mj-cs"/>
              </a:rPr>
              <a:t>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services</a:t>
            </a:r>
            <a:r>
              <a:rPr lang="de-DE" sz="1600" dirty="0">
                <a:latin typeface="__Inter_d65c78"/>
                <a:ea typeface="+mj-ea"/>
                <a:cs typeface="+mj-cs"/>
              </a:rPr>
              <a:t> and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processes</a:t>
            </a:r>
            <a:r>
              <a:rPr lang="de-DE" sz="1600" dirty="0">
                <a:latin typeface="__Inter_d65c78"/>
                <a:ea typeface="+mj-ea"/>
                <a:cs typeface="+mj-cs"/>
              </a:rPr>
              <a:t>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it</a:t>
            </a:r>
            <a:r>
              <a:rPr lang="de-DE" sz="1600" dirty="0">
                <a:latin typeface="__Inter_d65c78"/>
                <a:ea typeface="+mj-ea"/>
                <a:cs typeface="+mj-cs"/>
              </a:rPr>
              <a:t>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recursively</a:t>
            </a:r>
            <a:r>
              <a:rPr lang="de-DE" sz="1600" dirty="0">
                <a:latin typeface="__Inter_d65c78"/>
                <a:ea typeface="+mj-ea"/>
                <a:cs typeface="+mj-cs"/>
              </a:rPr>
              <a:t> </a:t>
            </a:r>
            <a:r>
              <a:rPr lang="de-DE" sz="1600" dirty="0" err="1">
                <a:latin typeface="__Inter_d65c78"/>
                <a:ea typeface="+mj-ea"/>
                <a:cs typeface="+mj-cs"/>
              </a:rPr>
              <a:t>organizes</a:t>
            </a:r>
            <a:r>
              <a:rPr lang="de-DE" sz="1600" dirty="0">
                <a:latin typeface="__Inter_d65c78"/>
                <a:ea typeface="+mj-ea"/>
                <a:cs typeface="+mj-cs"/>
              </a:rPr>
              <a:t>.</a:t>
            </a: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31D80136-C987-65FB-507D-856C383413D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009071" y="5053616"/>
            <a:ext cx="808210" cy="1216756"/>
          </a:xfrm>
          <a:prstGeom prst="rect">
            <a:avLst/>
          </a:prstGeom>
        </p:spPr>
      </p:pic>
      <p:pic>
        <p:nvPicPr>
          <p:cNvPr id="31" name="Grafik 30" descr="Ein Bild, das Text enthält.&#10;&#10;Automatisch generierte Beschreibung">
            <a:extLst>
              <a:ext uri="{FF2B5EF4-FFF2-40B4-BE49-F238E27FC236}">
                <a16:creationId xmlns:a16="http://schemas.microsoft.com/office/drawing/2014/main" id="{046C5080-8C8B-C78E-3A3E-9C3764B41C8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022619" y="2639275"/>
            <a:ext cx="811669" cy="1169502"/>
          </a:xfrm>
          <a:prstGeom prst="rect">
            <a:avLst/>
          </a:prstGeom>
        </p:spPr>
      </p:pic>
      <p:sp>
        <p:nvSpPr>
          <p:cNvPr id="16" name="Rectangle 1">
            <a:extLst>
              <a:ext uri="{FF2B5EF4-FFF2-40B4-BE49-F238E27FC236}">
                <a16:creationId xmlns:a16="http://schemas.microsoft.com/office/drawing/2014/main" id="{50831D89-14B8-C9AF-A1C4-0042593A78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5855" y="2862574"/>
            <a:ext cx="1848583" cy="253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altLang="de-DE" sz="1050" b="0" i="0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Gummesson</a:t>
            </a:r>
            <a:r>
              <a:rPr kumimoji="0" lang="de-DE" altLang="de-DE" sz="1050" b="0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E. (1995), p.251)</a:t>
            </a:r>
            <a:endParaRPr kumimoji="0" lang="de-DE" altLang="de-DE" sz="14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Foliennummernplatzhalter 6">
            <a:extLst>
              <a:ext uri="{FF2B5EF4-FFF2-40B4-BE49-F238E27FC236}">
                <a16:creationId xmlns:a16="http://schemas.microsoft.com/office/drawing/2014/main" id="{555578F8-F1DF-8211-ACD4-CC527D6958E1}"/>
              </a:ext>
            </a:extLst>
          </p:cNvPr>
          <p:cNvSpPr txBox="1">
            <a:spLocks/>
          </p:cNvSpPr>
          <p:nvPr/>
        </p:nvSpPr>
        <p:spPr>
          <a:xfrm>
            <a:off x="11307899" y="6361832"/>
            <a:ext cx="1402589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0070C0"/>
                </a:solidFill>
              </a:rPr>
              <a:t>// </a:t>
            </a:r>
            <a:fld id="{AD4D5CF2-C70C-4839-9CF7-FC9B6339EDFE}" type="slidenum">
              <a:rPr lang="en-US" sz="1400" smtClean="0">
                <a:solidFill>
                  <a:srgbClr val="0070C0"/>
                </a:solidFill>
              </a:rPr>
              <a:pPr/>
              <a:t>8</a:t>
            </a:fld>
            <a:r>
              <a:rPr lang="en-US" sz="14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DDDCE3DA-5871-3C1B-671A-D2C040A850D0}"/>
              </a:ext>
            </a:extLst>
          </p:cNvPr>
          <p:cNvSpPr txBox="1"/>
          <p:nvPr/>
        </p:nvSpPr>
        <p:spPr>
          <a:xfrm>
            <a:off x="254324" y="921493"/>
            <a:ext cx="1252023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de-DE" sz="2000" b="1" spc="-20" dirty="0">
                <a:solidFill>
                  <a:srgbClr val="0070C0"/>
                </a:solidFill>
                <a:latin typeface="Arial"/>
                <a:cs typeface="Arial"/>
              </a:rPr>
              <a:t>#SERVICES, SERVICE, SERVICE SYSTEMS, SDA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4E882F3A-D5A9-9D98-B439-D84F325F77FC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 l="13744" t="3091" r="17828" b="-1513"/>
          <a:stretch>
            <a:fillRect/>
          </a:stretch>
        </p:blipFill>
        <p:spPr>
          <a:xfrm>
            <a:off x="9143999" y="2473038"/>
            <a:ext cx="670131" cy="680701"/>
          </a:xfrm>
          <a:prstGeom prst="ellipse">
            <a:avLst/>
          </a:prstGeom>
          <a:solidFill>
            <a:srgbClr val="0070C0"/>
          </a:solidFill>
          <a:ln w="76200">
            <a:noFill/>
          </a:ln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6C22D84F-86E0-EF53-96B2-E7E0C4ED837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777248" y="2451260"/>
            <a:ext cx="863044" cy="737589"/>
          </a:xfrm>
          <a:prstGeom prst="ellipse">
            <a:avLst/>
          </a:prstGeom>
        </p:spPr>
      </p:pic>
      <p:pic>
        <p:nvPicPr>
          <p:cNvPr id="19" name="Grafik 18" descr="Ein Bild, das Kaffee, Person, Essen, Getränk enthält.&#10;&#10;KI-generierte Inhalte können fehlerhaft sein.">
            <a:extLst>
              <a:ext uri="{FF2B5EF4-FFF2-40B4-BE49-F238E27FC236}">
                <a16:creationId xmlns:a16="http://schemas.microsoft.com/office/drawing/2014/main" id="{CAE9FFCE-5DD2-F960-D7D1-2276939D61F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1" y="4065155"/>
            <a:ext cx="823026" cy="845842"/>
          </a:xfrm>
          <a:prstGeom prst="ellipse">
            <a:avLst/>
          </a:prstGeom>
          <a:solidFill>
            <a:srgbClr val="0070C0"/>
          </a:solidFill>
          <a:ln w="76200">
            <a:noFill/>
          </a:ln>
        </p:spPr>
      </p:pic>
      <p:sp>
        <p:nvSpPr>
          <p:cNvPr id="21" name="object 4">
            <a:extLst>
              <a:ext uri="{FF2B5EF4-FFF2-40B4-BE49-F238E27FC236}">
                <a16:creationId xmlns:a16="http://schemas.microsoft.com/office/drawing/2014/main" id="{F609E87D-C4AE-D1A5-A0AD-1FCC23D71B9E}"/>
              </a:ext>
            </a:extLst>
          </p:cNvPr>
          <p:cNvSpPr txBox="1">
            <a:spLocks/>
          </p:cNvSpPr>
          <p:nvPr/>
        </p:nvSpPr>
        <p:spPr>
          <a:xfrm>
            <a:off x="303957" y="364467"/>
            <a:ext cx="7738071" cy="5883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ts val="4990"/>
              </a:lnSpc>
              <a:spcBef>
                <a:spcPts val="100"/>
              </a:spcBef>
            </a:pPr>
            <a:r>
              <a:rPr lang="de-DE" sz="2800" spc="-10" dirty="0">
                <a:solidFill>
                  <a:srgbClr val="0070C0"/>
                </a:solidFill>
                <a:latin typeface="Arial Black"/>
                <a:ea typeface="+mn-ea"/>
                <a:cs typeface="Arial Black"/>
              </a:rPr>
              <a:t>4. CENTRALITY OF SERVICE AND SDA</a:t>
            </a:r>
          </a:p>
        </p:txBody>
      </p:sp>
    </p:spTree>
    <p:extLst>
      <p:ext uri="{BB962C8B-B14F-4D97-AF65-F5344CB8AC3E}">
        <p14:creationId xmlns:p14="http://schemas.microsoft.com/office/powerpoint/2010/main" val="2374192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E3AB76-EB6E-86EA-6EC0-12EC8C1039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" name="think-cell data - do not delete" hidden="1">
            <a:extLst>
              <a:ext uri="{FF2B5EF4-FFF2-40B4-BE49-F238E27FC236}">
                <a16:creationId xmlns:a16="http://schemas.microsoft.com/office/drawing/2014/main" id="{49A2C44A-88A3-A5A4-87C1-88EABECED674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227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19" imgW="7772400" imgH="10058400" progId="TCLayout.ActiveDocument.1">
                  <p:embed/>
                </p:oleObj>
              </mc:Choice>
              <mc:Fallback>
                <p:oleObj name="think-cell Folie" r:id="rId19" imgW="7772400" imgH="10058400" progId="TCLayout.ActiveDocument.1">
                  <p:embed/>
                  <p:pic>
                    <p:nvPicPr>
                      <p:cNvPr id="81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40CBEB59-0038-96AD-8390-06C52BB3B1D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227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" name="Titel 1">
            <a:extLst>
              <a:ext uri="{FF2B5EF4-FFF2-40B4-BE49-F238E27FC236}">
                <a16:creationId xmlns:a16="http://schemas.microsoft.com/office/drawing/2014/main" id="{146035E9-35A7-4C91-54E0-7FD7A894DBC7}"/>
              </a:ext>
            </a:extLst>
          </p:cNvPr>
          <p:cNvSpPr txBox="1">
            <a:spLocks/>
          </p:cNvSpPr>
          <p:nvPr/>
        </p:nvSpPr>
        <p:spPr>
          <a:xfrm>
            <a:off x="663747" y="59149"/>
            <a:ext cx="10515600" cy="600672"/>
          </a:xfrm>
          <a:prstGeom prst="rect">
            <a:avLst/>
          </a:prstGeom>
        </p:spPr>
        <p:txBody>
          <a:bodyPr vert="horz" lIns="91440" tIns="45720" rIns="91440" bIns="72000"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de-DE" sz="2400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42E9A675-4B8D-0152-72C7-48E4DC916BC7}"/>
              </a:ext>
            </a:extLst>
          </p:cNvPr>
          <p:cNvSpPr txBox="1">
            <a:spLocks/>
          </p:cNvSpPr>
          <p:nvPr/>
        </p:nvSpPr>
        <p:spPr>
          <a:xfrm>
            <a:off x="11374160" y="6057032"/>
            <a:ext cx="1402589" cy="365125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>
                <a:solidFill>
                  <a:srgbClr val="0070C0"/>
                </a:solidFill>
              </a:rPr>
              <a:t>// </a:t>
            </a:r>
            <a:fld id="{AD4D5CF2-C70C-4839-9CF7-FC9B6339EDFE}" type="slidenum">
              <a:rPr lang="en-US" sz="1400" smtClean="0">
                <a:solidFill>
                  <a:srgbClr val="0070C0"/>
                </a:solidFill>
              </a:rPr>
              <a:pPr/>
              <a:t>9</a:t>
            </a:fld>
            <a:r>
              <a:rPr lang="en-US" sz="14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41" name="object 4">
            <a:extLst>
              <a:ext uri="{FF2B5EF4-FFF2-40B4-BE49-F238E27FC236}">
                <a16:creationId xmlns:a16="http://schemas.microsoft.com/office/drawing/2014/main" id="{EC322DB0-D554-FD28-CB6A-0889407E0D0D}"/>
              </a:ext>
            </a:extLst>
          </p:cNvPr>
          <p:cNvSpPr txBox="1">
            <a:spLocks/>
          </p:cNvSpPr>
          <p:nvPr/>
        </p:nvSpPr>
        <p:spPr>
          <a:xfrm>
            <a:off x="424752" y="476539"/>
            <a:ext cx="11533886" cy="58836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ts val="4990"/>
              </a:lnSpc>
              <a:spcBef>
                <a:spcPts val="100"/>
              </a:spcBef>
            </a:pPr>
            <a:r>
              <a:rPr lang="de-DE" sz="2800" spc="-10" dirty="0">
                <a:solidFill>
                  <a:srgbClr val="0070C0"/>
                </a:solidFill>
                <a:latin typeface="Arial Black"/>
                <a:ea typeface="+mn-ea"/>
                <a:cs typeface="Arial Black"/>
              </a:rPr>
              <a:t>5. EXAMPLE OVB HOLDING: AI-BASED TRAINING</a:t>
            </a:r>
            <a:endParaRPr lang="de-DE" sz="4000" spc="-10" dirty="0">
              <a:solidFill>
                <a:srgbClr val="0070C0"/>
              </a:solidFill>
              <a:latin typeface="Arial Black"/>
              <a:ea typeface="+mn-ea"/>
              <a:cs typeface="Arial Black"/>
            </a:endParaRPr>
          </a:p>
        </p:txBody>
      </p:sp>
      <p:sp>
        <p:nvSpPr>
          <p:cNvPr id="47" name="Textfeld 46">
            <a:extLst>
              <a:ext uri="{FF2B5EF4-FFF2-40B4-BE49-F238E27FC236}">
                <a16:creationId xmlns:a16="http://schemas.microsoft.com/office/drawing/2014/main" id="{2E993930-B96F-2C19-E32C-201DA97AC056}"/>
              </a:ext>
            </a:extLst>
          </p:cNvPr>
          <p:cNvSpPr txBox="1"/>
          <p:nvPr/>
        </p:nvSpPr>
        <p:spPr>
          <a:xfrm>
            <a:off x="0" y="191894"/>
            <a:ext cx="41739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>
                <a:latin typeface="Arial" panose="020B0604020202020204" pitchFamily="34" charset="0"/>
                <a:cs typeface="Arial" panose="020B0604020202020204" pitchFamily="34" charset="0"/>
              </a:rPr>
              <a:t>Service (Eco) System Engineering</a:t>
            </a:r>
          </a:p>
        </p:txBody>
      </p:sp>
      <p:sp>
        <p:nvSpPr>
          <p:cNvPr id="36" name="Textfeld 35">
            <a:extLst>
              <a:ext uri="{FF2B5EF4-FFF2-40B4-BE49-F238E27FC236}">
                <a16:creationId xmlns:a16="http://schemas.microsoft.com/office/drawing/2014/main" id="{41B666DD-06DA-DE4C-DFF8-29C6F7340BA6}"/>
              </a:ext>
            </a:extLst>
          </p:cNvPr>
          <p:cNvSpPr txBox="1"/>
          <p:nvPr/>
        </p:nvSpPr>
        <p:spPr>
          <a:xfrm>
            <a:off x="145232" y="2830940"/>
            <a:ext cx="11102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Customer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3C97BD4E-8CBA-A7C1-195E-BC4392E3F313}"/>
              </a:ext>
            </a:extLst>
          </p:cNvPr>
          <p:cNvSpPr txBox="1"/>
          <p:nvPr/>
        </p:nvSpPr>
        <p:spPr>
          <a:xfrm>
            <a:off x="4758140" y="2926648"/>
            <a:ext cx="890041" cy="2295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Partner</a:t>
            </a:r>
          </a:p>
        </p:txBody>
      </p:sp>
      <p:cxnSp>
        <p:nvCxnSpPr>
          <p:cNvPr id="49" name="Gerade Verbindung 48">
            <a:extLst>
              <a:ext uri="{FF2B5EF4-FFF2-40B4-BE49-F238E27FC236}">
                <a16:creationId xmlns:a16="http://schemas.microsoft.com/office/drawing/2014/main" id="{8FD81294-A181-DF1B-8E1F-158F6E4D4967}"/>
              </a:ext>
            </a:extLst>
          </p:cNvPr>
          <p:cNvCxnSpPr>
            <a:cxnSpLocks/>
          </p:cNvCxnSpPr>
          <p:nvPr/>
        </p:nvCxnSpPr>
        <p:spPr>
          <a:xfrm flipH="1">
            <a:off x="4400550" y="3614836"/>
            <a:ext cx="438178" cy="0"/>
          </a:xfrm>
          <a:prstGeom prst="line">
            <a:avLst/>
          </a:prstGeom>
          <a:ln w="19050"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Gerade Verbindung 49">
            <a:extLst>
              <a:ext uri="{FF2B5EF4-FFF2-40B4-BE49-F238E27FC236}">
                <a16:creationId xmlns:a16="http://schemas.microsoft.com/office/drawing/2014/main" id="{A33D91E6-5F3D-C3B5-3835-1ADD072A95D0}"/>
              </a:ext>
            </a:extLst>
          </p:cNvPr>
          <p:cNvCxnSpPr>
            <a:cxnSpLocks/>
          </p:cNvCxnSpPr>
          <p:nvPr/>
        </p:nvCxnSpPr>
        <p:spPr>
          <a:xfrm flipH="1">
            <a:off x="1315500" y="3629248"/>
            <a:ext cx="641888" cy="0"/>
          </a:xfrm>
          <a:prstGeom prst="line">
            <a:avLst/>
          </a:prstGeom>
          <a:ln w="19050"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Gerade Verbindung 50">
            <a:extLst>
              <a:ext uri="{FF2B5EF4-FFF2-40B4-BE49-F238E27FC236}">
                <a16:creationId xmlns:a16="http://schemas.microsoft.com/office/drawing/2014/main" id="{044B22A5-DC28-CAF6-309A-2F4DA8079CBA}"/>
              </a:ext>
            </a:extLst>
          </p:cNvPr>
          <p:cNvCxnSpPr>
            <a:cxnSpLocks/>
          </p:cNvCxnSpPr>
          <p:nvPr/>
        </p:nvCxnSpPr>
        <p:spPr>
          <a:xfrm flipH="1">
            <a:off x="3155195" y="4694533"/>
            <a:ext cx="854" cy="403522"/>
          </a:xfrm>
          <a:prstGeom prst="line">
            <a:avLst/>
          </a:prstGeom>
          <a:ln w="19050">
            <a:prstDash val="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rackerNum 85">
            <a:extLst>
              <a:ext uri="{FF2B5EF4-FFF2-40B4-BE49-F238E27FC236}">
                <a16:creationId xmlns:a16="http://schemas.microsoft.com/office/drawing/2014/main" id="{899F16BD-A1D6-D949-397F-7E70091F7543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gray">
          <a:xfrm>
            <a:off x="2674192" y="4807726"/>
            <a:ext cx="181897" cy="181764"/>
          </a:xfrm>
          <a:prstGeom prst="ellipse">
            <a:avLst/>
          </a:prstGeom>
          <a:solidFill>
            <a:srgbClr val="0070C0"/>
          </a:solidFill>
          <a:ln w="63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wrap="none" lIns="0" tIns="0" rIns="0" bIns="0" rtlCol="0" anchor="ctr" anchorCtr="1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63"/>
              </a:spcBef>
              <a:spcAft>
                <a:spcPts val="163"/>
              </a:spcAft>
              <a:buClr>
                <a:srgbClr val="E8E8E8"/>
              </a:buClr>
              <a:buSzTx/>
              <a:buFontTx/>
              <a:buNone/>
              <a:tabLst/>
              <a:defRPr/>
            </a:pPr>
            <a:r>
              <a:rPr lang="en-GB" sz="1300" b="1" kern="0" dirty="0">
                <a:solidFill>
                  <a:prstClr val="white"/>
                </a:solidFill>
              </a:rPr>
              <a:t>2</a:t>
            </a:r>
            <a:endParaRPr kumimoji="0" lang="en-GB" sz="13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3" name="TrackerNum 85">
            <a:extLst>
              <a:ext uri="{FF2B5EF4-FFF2-40B4-BE49-F238E27FC236}">
                <a16:creationId xmlns:a16="http://schemas.microsoft.com/office/drawing/2014/main" id="{B3E64D6F-B5B0-F4AC-F68C-703AC8569CB7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gray">
          <a:xfrm>
            <a:off x="4484845" y="3352332"/>
            <a:ext cx="181897" cy="181764"/>
          </a:xfrm>
          <a:prstGeom prst="ellipse">
            <a:avLst/>
          </a:prstGeom>
          <a:solidFill>
            <a:srgbClr val="0070C0"/>
          </a:solidFill>
          <a:ln w="63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wrap="none" lIns="0" tIns="0" rIns="0" bIns="0" rtlCol="0" anchor="ctr" anchorCtr="1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63"/>
              </a:spcBef>
              <a:spcAft>
                <a:spcPts val="163"/>
              </a:spcAft>
              <a:buClr>
                <a:srgbClr val="E8E8E8"/>
              </a:buClr>
              <a:buSzTx/>
              <a:buFontTx/>
              <a:buNone/>
              <a:tabLst/>
              <a:defRPr/>
            </a:pPr>
            <a:r>
              <a:rPr kumimoji="0" lang="en-GB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3</a:t>
            </a:r>
          </a:p>
        </p:txBody>
      </p:sp>
      <p:sp>
        <p:nvSpPr>
          <p:cNvPr id="54" name="TrackerNum 85">
            <a:extLst>
              <a:ext uri="{FF2B5EF4-FFF2-40B4-BE49-F238E27FC236}">
                <a16:creationId xmlns:a16="http://schemas.microsoft.com/office/drawing/2014/main" id="{6BB5FF12-0D5F-D9A0-2063-6CFDA8BE6064}"/>
              </a:ext>
            </a:extLst>
          </p:cNvPr>
          <p:cNvSpPr>
            <a:spLocks/>
          </p:cNvSpPr>
          <p:nvPr>
            <p:custDataLst>
              <p:tags r:id="rId4"/>
            </p:custDataLst>
          </p:nvPr>
        </p:nvSpPr>
        <p:spPr bwMode="gray">
          <a:xfrm>
            <a:off x="1434671" y="3358859"/>
            <a:ext cx="181897" cy="181764"/>
          </a:xfrm>
          <a:prstGeom prst="ellipse">
            <a:avLst/>
          </a:prstGeom>
          <a:solidFill>
            <a:srgbClr val="0070C0"/>
          </a:solidFill>
          <a:ln w="63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wrap="none" lIns="0" tIns="0" rIns="0" bIns="0" rtlCol="0" anchor="ctr" anchorCtr="1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63"/>
              </a:spcBef>
              <a:spcAft>
                <a:spcPts val="163"/>
              </a:spcAft>
              <a:buClr>
                <a:srgbClr val="E8E8E8"/>
              </a:buClr>
              <a:buSzTx/>
              <a:buFontTx/>
              <a:buNone/>
              <a:tabLst/>
              <a:defRPr/>
            </a:pPr>
            <a:r>
              <a:rPr lang="en-GB" sz="1300" b="1" kern="0" dirty="0">
                <a:solidFill>
                  <a:prstClr val="white"/>
                </a:solidFill>
              </a:rPr>
              <a:t>1</a:t>
            </a:r>
            <a:endParaRPr kumimoji="0" lang="en-GB" sz="13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5" name="TrackerNum 85">
            <a:extLst>
              <a:ext uri="{FF2B5EF4-FFF2-40B4-BE49-F238E27FC236}">
                <a16:creationId xmlns:a16="http://schemas.microsoft.com/office/drawing/2014/main" id="{D2C6389A-8501-19B1-B01D-897BC63B7668}"/>
              </a:ext>
            </a:extLst>
          </p:cNvPr>
          <p:cNvSpPr>
            <a:spLocks/>
          </p:cNvSpPr>
          <p:nvPr>
            <p:custDataLst>
              <p:tags r:id="rId5"/>
            </p:custDataLst>
          </p:nvPr>
        </p:nvSpPr>
        <p:spPr bwMode="gray">
          <a:xfrm>
            <a:off x="1681905" y="3357748"/>
            <a:ext cx="181897" cy="181764"/>
          </a:xfrm>
          <a:prstGeom prst="ellipse">
            <a:avLst/>
          </a:prstGeom>
          <a:solidFill>
            <a:srgbClr val="0070C0"/>
          </a:solidFill>
          <a:ln w="63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wrap="none" lIns="0" tIns="0" rIns="0" bIns="0" rtlCol="0" anchor="ctr" anchorCtr="1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63"/>
              </a:spcBef>
              <a:spcAft>
                <a:spcPts val="163"/>
              </a:spcAft>
              <a:buClr>
                <a:srgbClr val="E8E8E8"/>
              </a:buClr>
              <a:buSzTx/>
              <a:buFontTx/>
              <a:buNone/>
              <a:tabLst/>
              <a:defRPr/>
            </a:pPr>
            <a:r>
              <a:rPr lang="en-GB" sz="1300" b="1" kern="0" dirty="0">
                <a:solidFill>
                  <a:prstClr val="white"/>
                </a:solidFill>
              </a:rPr>
              <a:t>4</a:t>
            </a:r>
            <a:endParaRPr kumimoji="0" lang="en-GB" sz="13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6" name="TrackerNum 85">
            <a:extLst>
              <a:ext uri="{FF2B5EF4-FFF2-40B4-BE49-F238E27FC236}">
                <a16:creationId xmlns:a16="http://schemas.microsoft.com/office/drawing/2014/main" id="{8A812A79-332F-084E-0264-1F453576973C}"/>
              </a:ext>
            </a:extLst>
          </p:cNvPr>
          <p:cNvSpPr>
            <a:spLocks/>
          </p:cNvSpPr>
          <p:nvPr>
            <p:custDataLst>
              <p:tags r:id="rId6"/>
            </p:custDataLst>
          </p:nvPr>
        </p:nvSpPr>
        <p:spPr bwMode="gray">
          <a:xfrm>
            <a:off x="2888462" y="4807492"/>
            <a:ext cx="181897" cy="181764"/>
          </a:xfrm>
          <a:prstGeom prst="ellipse">
            <a:avLst/>
          </a:prstGeom>
          <a:solidFill>
            <a:srgbClr val="0070C0"/>
          </a:solidFill>
          <a:ln w="63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wrap="none" lIns="0" tIns="0" rIns="0" bIns="0" rtlCol="0" anchor="ctr" anchorCtr="1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63"/>
              </a:spcBef>
              <a:spcAft>
                <a:spcPts val="163"/>
              </a:spcAft>
              <a:buClr>
                <a:srgbClr val="E8E8E8"/>
              </a:buClr>
              <a:buSzTx/>
              <a:buFontTx/>
              <a:buNone/>
              <a:tabLst/>
              <a:defRPr/>
            </a:pPr>
            <a:r>
              <a:rPr kumimoji="0" lang="en-GB" sz="13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5</a:t>
            </a:r>
          </a:p>
        </p:txBody>
      </p:sp>
      <p:sp>
        <p:nvSpPr>
          <p:cNvPr id="70" name="Abgerundetes Rechteck 69">
            <a:extLst>
              <a:ext uri="{FF2B5EF4-FFF2-40B4-BE49-F238E27FC236}">
                <a16:creationId xmlns:a16="http://schemas.microsoft.com/office/drawing/2014/main" id="{6D6C584F-9846-F41D-0220-A85A09253C14}"/>
              </a:ext>
            </a:extLst>
          </p:cNvPr>
          <p:cNvSpPr/>
          <p:nvPr/>
        </p:nvSpPr>
        <p:spPr>
          <a:xfrm>
            <a:off x="2370908" y="5196775"/>
            <a:ext cx="1554719" cy="836184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err="1"/>
              <a:t>Operations</a:t>
            </a:r>
            <a:r>
              <a:rPr lang="de-DE" dirty="0"/>
              <a:t> &amp; IT Landscape</a:t>
            </a:r>
          </a:p>
        </p:txBody>
      </p:sp>
      <p:sp>
        <p:nvSpPr>
          <p:cNvPr id="71" name="Textfeld 70">
            <a:extLst>
              <a:ext uri="{FF2B5EF4-FFF2-40B4-BE49-F238E27FC236}">
                <a16:creationId xmlns:a16="http://schemas.microsoft.com/office/drawing/2014/main" id="{E30957CF-70BA-B826-F693-9C48EA2AC2DE}"/>
              </a:ext>
            </a:extLst>
          </p:cNvPr>
          <p:cNvSpPr txBox="1"/>
          <p:nvPr/>
        </p:nvSpPr>
        <p:spPr>
          <a:xfrm>
            <a:off x="3990970" y="5495034"/>
            <a:ext cx="1785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Company</a:t>
            </a:r>
          </a:p>
        </p:txBody>
      </p:sp>
      <p:sp>
        <p:nvSpPr>
          <p:cNvPr id="72" name="TrackerNum 85">
            <a:extLst>
              <a:ext uri="{FF2B5EF4-FFF2-40B4-BE49-F238E27FC236}">
                <a16:creationId xmlns:a16="http://schemas.microsoft.com/office/drawing/2014/main" id="{CE13E6D5-CAA2-D4FA-2ADC-05DED040D422}"/>
              </a:ext>
            </a:extLst>
          </p:cNvPr>
          <p:cNvSpPr>
            <a:spLocks/>
          </p:cNvSpPr>
          <p:nvPr>
            <p:custDataLst>
              <p:tags r:id="rId7"/>
            </p:custDataLst>
          </p:nvPr>
        </p:nvSpPr>
        <p:spPr bwMode="gray">
          <a:xfrm>
            <a:off x="6122946" y="3050130"/>
            <a:ext cx="292500" cy="292500"/>
          </a:xfrm>
          <a:prstGeom prst="ellipse">
            <a:avLst/>
          </a:prstGeom>
          <a:solidFill>
            <a:srgbClr val="0070C0"/>
          </a:solidFill>
          <a:ln w="63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wrap="none" lIns="0" tIns="0" rIns="0" bIns="0" rtlCol="0" anchor="ctr" anchorCtr="1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63"/>
              </a:spcBef>
              <a:spcAft>
                <a:spcPts val="163"/>
              </a:spcAft>
              <a:buClr>
                <a:srgbClr val="E8E8E8"/>
              </a:buClr>
              <a:buSzTx/>
              <a:buFontTx/>
              <a:buNone/>
              <a:tabLst/>
              <a:defRPr/>
            </a:pPr>
            <a:r>
              <a:rPr lang="en-GB" sz="1400" b="1" kern="0" dirty="0">
                <a:solidFill>
                  <a:prstClr val="white"/>
                </a:solidFill>
              </a:rPr>
              <a:t>2</a:t>
            </a:r>
            <a:endParaRPr kumimoji="0" lang="en-GB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3" name="TrackerNum 85">
            <a:extLst>
              <a:ext uri="{FF2B5EF4-FFF2-40B4-BE49-F238E27FC236}">
                <a16:creationId xmlns:a16="http://schemas.microsoft.com/office/drawing/2014/main" id="{73711244-4B94-5391-9AC6-E8E778A4DC23}"/>
              </a:ext>
            </a:extLst>
          </p:cNvPr>
          <p:cNvSpPr>
            <a:spLocks/>
          </p:cNvSpPr>
          <p:nvPr>
            <p:custDataLst>
              <p:tags r:id="rId8"/>
            </p:custDataLst>
          </p:nvPr>
        </p:nvSpPr>
        <p:spPr bwMode="gray">
          <a:xfrm>
            <a:off x="6151975" y="3961629"/>
            <a:ext cx="292500" cy="292500"/>
          </a:xfrm>
          <a:prstGeom prst="ellipse">
            <a:avLst/>
          </a:prstGeom>
          <a:solidFill>
            <a:srgbClr val="0070C0"/>
          </a:solidFill>
          <a:ln w="63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wrap="none" lIns="0" tIns="0" rIns="0" bIns="0" rtlCol="0" anchor="ctr" anchorCtr="1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63"/>
              </a:spcBef>
              <a:spcAft>
                <a:spcPts val="163"/>
              </a:spcAft>
              <a:buClr>
                <a:srgbClr val="E8E8E8"/>
              </a:buClr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3</a:t>
            </a:r>
          </a:p>
        </p:txBody>
      </p:sp>
      <p:sp>
        <p:nvSpPr>
          <p:cNvPr id="75" name="TrackerNum 85">
            <a:extLst>
              <a:ext uri="{FF2B5EF4-FFF2-40B4-BE49-F238E27FC236}">
                <a16:creationId xmlns:a16="http://schemas.microsoft.com/office/drawing/2014/main" id="{D20AF565-5C41-C2BB-3A87-68F7033D0D87}"/>
              </a:ext>
            </a:extLst>
          </p:cNvPr>
          <p:cNvSpPr>
            <a:spLocks/>
          </p:cNvSpPr>
          <p:nvPr>
            <p:custDataLst>
              <p:tags r:id="rId9"/>
            </p:custDataLst>
          </p:nvPr>
        </p:nvSpPr>
        <p:spPr bwMode="gray">
          <a:xfrm>
            <a:off x="6105006" y="2272022"/>
            <a:ext cx="292500" cy="292500"/>
          </a:xfrm>
          <a:prstGeom prst="ellipse">
            <a:avLst/>
          </a:prstGeom>
          <a:solidFill>
            <a:srgbClr val="0070C0"/>
          </a:solidFill>
          <a:ln w="63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wrap="none" lIns="0" tIns="0" rIns="0" bIns="0" rtlCol="0" anchor="ctr" anchorCtr="1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63"/>
              </a:spcBef>
              <a:spcAft>
                <a:spcPts val="163"/>
              </a:spcAft>
              <a:buClr>
                <a:srgbClr val="E8E8E8"/>
              </a:buClr>
              <a:buSzTx/>
              <a:buFontTx/>
              <a:buNone/>
              <a:tabLst/>
              <a:defRPr/>
            </a:pPr>
            <a:r>
              <a:rPr lang="en-GB" sz="1400" b="1" kern="0" dirty="0">
                <a:solidFill>
                  <a:prstClr val="white"/>
                </a:solidFill>
              </a:rPr>
              <a:t>1</a:t>
            </a:r>
            <a:endParaRPr kumimoji="0" lang="en-GB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76" name="Textfeld 75">
            <a:extLst>
              <a:ext uri="{FF2B5EF4-FFF2-40B4-BE49-F238E27FC236}">
                <a16:creationId xmlns:a16="http://schemas.microsoft.com/office/drawing/2014/main" id="{F9D1A4B3-EF6E-733A-2FFE-414630B0EEBD}"/>
              </a:ext>
            </a:extLst>
          </p:cNvPr>
          <p:cNvSpPr txBox="1"/>
          <p:nvPr/>
        </p:nvSpPr>
        <p:spPr>
          <a:xfrm>
            <a:off x="6534617" y="2281447"/>
            <a:ext cx="4760225" cy="57124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just" defTabSz="540000">
              <a:lnSpc>
                <a:spcPct val="120000"/>
              </a:lnSpc>
              <a:spcAft>
                <a:spcPts val="400"/>
              </a:spcAft>
              <a:buClr>
                <a:schemeClr val="accent2"/>
              </a:buClr>
            </a:pPr>
            <a:r>
              <a:rPr lang="de-DE" sz="1600" dirty="0"/>
              <a:t>The </a:t>
            </a:r>
            <a:r>
              <a:rPr lang="de-DE" sz="1600" dirty="0" err="1"/>
              <a:t>sales</a:t>
            </a:r>
            <a:r>
              <a:rPr lang="de-DE" sz="1600" dirty="0"/>
              <a:t> </a:t>
            </a:r>
            <a:r>
              <a:rPr lang="de-DE" sz="1600" dirty="0" err="1"/>
              <a:t>representative</a:t>
            </a:r>
            <a:r>
              <a:rPr lang="de-DE" sz="1600" dirty="0"/>
              <a:t> </a:t>
            </a:r>
            <a:r>
              <a:rPr lang="de-DE" sz="1600" b="1" dirty="0" err="1"/>
              <a:t>authenticates</a:t>
            </a:r>
            <a:r>
              <a:rPr lang="de-DE" sz="1600" dirty="0"/>
              <a:t> and </a:t>
            </a:r>
            <a:r>
              <a:rPr lang="de-DE" sz="1600" dirty="0" err="1"/>
              <a:t>gains</a:t>
            </a:r>
            <a:r>
              <a:rPr lang="de-DE" sz="1600" dirty="0"/>
              <a:t> </a:t>
            </a:r>
            <a:r>
              <a:rPr lang="de-DE" sz="1600" dirty="0" err="1"/>
              <a:t>access</a:t>
            </a:r>
            <a:r>
              <a:rPr lang="de-DE" sz="1600" dirty="0"/>
              <a:t> </a:t>
            </a:r>
            <a:r>
              <a:rPr lang="de-DE" sz="1600" dirty="0" err="1"/>
              <a:t>to</a:t>
            </a:r>
            <a:r>
              <a:rPr lang="de-DE" sz="1600" dirty="0"/>
              <a:t> </a:t>
            </a:r>
            <a:r>
              <a:rPr lang="de-DE" sz="1600" dirty="0" err="1"/>
              <a:t>learning</a:t>
            </a:r>
            <a:r>
              <a:rPr lang="de-DE" sz="1600" dirty="0"/>
              <a:t> </a:t>
            </a:r>
            <a:r>
              <a:rPr lang="de-DE" sz="1600" dirty="0" err="1"/>
              <a:t>area</a:t>
            </a:r>
            <a:r>
              <a:rPr lang="de-DE" sz="1600" dirty="0"/>
              <a:t>, </a:t>
            </a:r>
            <a:r>
              <a:rPr lang="de-DE" sz="1600" dirty="0" err="1"/>
              <a:t>including</a:t>
            </a:r>
            <a:r>
              <a:rPr lang="de-DE" sz="1600" dirty="0"/>
              <a:t> all relevant </a:t>
            </a:r>
            <a:r>
              <a:rPr lang="de-DE" sz="1600" dirty="0" err="1"/>
              <a:t>documents</a:t>
            </a:r>
            <a:endParaRPr lang="de-DE" sz="1600" dirty="0"/>
          </a:p>
        </p:txBody>
      </p:sp>
      <p:sp>
        <p:nvSpPr>
          <p:cNvPr id="77" name="Textfeld 76">
            <a:extLst>
              <a:ext uri="{FF2B5EF4-FFF2-40B4-BE49-F238E27FC236}">
                <a16:creationId xmlns:a16="http://schemas.microsoft.com/office/drawing/2014/main" id="{8474A42B-1D64-E938-00B8-63E29111A6DA}"/>
              </a:ext>
            </a:extLst>
          </p:cNvPr>
          <p:cNvSpPr txBox="1"/>
          <p:nvPr/>
        </p:nvSpPr>
        <p:spPr>
          <a:xfrm>
            <a:off x="6552557" y="3034246"/>
            <a:ext cx="4836785" cy="86671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just" defTabSz="540000">
              <a:lnSpc>
                <a:spcPct val="120000"/>
              </a:lnSpc>
              <a:spcAft>
                <a:spcPts val="400"/>
              </a:spcAft>
              <a:buClr>
                <a:schemeClr val="accent2"/>
              </a:buClr>
            </a:pPr>
            <a:r>
              <a:rPr lang="de-DE" sz="1600" dirty="0"/>
              <a:t>Company </a:t>
            </a:r>
            <a:r>
              <a:rPr lang="de-DE" sz="1600" dirty="0" err="1"/>
              <a:t>assigns</a:t>
            </a:r>
            <a:r>
              <a:rPr lang="de-DE" sz="1600" dirty="0"/>
              <a:t>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employee</a:t>
            </a:r>
            <a:r>
              <a:rPr lang="de-DE" sz="1600" dirty="0"/>
              <a:t> </a:t>
            </a:r>
            <a:r>
              <a:rPr lang="de-DE" sz="1600" dirty="0" err="1"/>
              <a:t>to</a:t>
            </a:r>
            <a:r>
              <a:rPr lang="de-DE" sz="1600" dirty="0"/>
              <a:t>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user</a:t>
            </a:r>
            <a:r>
              <a:rPr lang="de-DE" sz="1600" dirty="0"/>
              <a:t> </a:t>
            </a:r>
            <a:r>
              <a:rPr lang="de-DE" sz="1600" dirty="0" err="1"/>
              <a:t>group</a:t>
            </a:r>
            <a:r>
              <a:rPr lang="de-DE" sz="1600" dirty="0"/>
              <a:t> </a:t>
            </a:r>
            <a:r>
              <a:rPr lang="de-DE" sz="1600" b="1" dirty="0" err="1"/>
              <a:t>authorized</a:t>
            </a:r>
            <a:r>
              <a:rPr lang="de-DE" sz="1600" dirty="0"/>
              <a:t> </a:t>
            </a:r>
            <a:r>
              <a:rPr lang="de-DE" sz="1600" dirty="0" err="1"/>
              <a:t>to</a:t>
            </a:r>
            <a:r>
              <a:rPr lang="de-DE" sz="1600" dirty="0"/>
              <a:t> </a:t>
            </a:r>
            <a:r>
              <a:rPr lang="de-DE" sz="1600" dirty="0" err="1"/>
              <a:t>use</a:t>
            </a:r>
            <a:r>
              <a:rPr lang="de-DE" sz="1600" dirty="0"/>
              <a:t> </a:t>
            </a:r>
            <a:r>
              <a:rPr lang="de-DE" sz="1600" dirty="0" err="1"/>
              <a:t>the</a:t>
            </a:r>
            <a:r>
              <a:rPr lang="de-DE" sz="1600" dirty="0"/>
              <a:t> AI-</a:t>
            </a:r>
            <a:r>
              <a:rPr lang="de-DE" sz="1600" dirty="0" err="1"/>
              <a:t>based</a:t>
            </a:r>
            <a:r>
              <a:rPr lang="de-DE" sz="1600" dirty="0"/>
              <a:t> </a:t>
            </a:r>
            <a:r>
              <a:rPr lang="de-DE" sz="1600" b="1" dirty="0" err="1"/>
              <a:t>learning</a:t>
            </a:r>
            <a:r>
              <a:rPr lang="de-DE" sz="1600" b="1" dirty="0"/>
              <a:t> </a:t>
            </a:r>
            <a:r>
              <a:rPr lang="de-DE" sz="1600" b="1" dirty="0" err="1"/>
              <a:t>data</a:t>
            </a:r>
            <a:r>
              <a:rPr lang="de-DE" sz="1600" dirty="0"/>
              <a:t>, </a:t>
            </a:r>
            <a:r>
              <a:rPr lang="de-DE" sz="1600" dirty="0" err="1"/>
              <a:t>thereby</a:t>
            </a:r>
            <a:r>
              <a:rPr lang="de-DE" sz="1600" dirty="0"/>
              <a:t> </a:t>
            </a:r>
            <a:r>
              <a:rPr lang="de-DE" sz="1600" dirty="0" err="1"/>
              <a:t>automatically</a:t>
            </a:r>
            <a:r>
              <a:rPr lang="de-DE" sz="1600" dirty="0"/>
              <a:t> </a:t>
            </a:r>
            <a:r>
              <a:rPr lang="de-DE" sz="1600" dirty="0" err="1"/>
              <a:t>granting</a:t>
            </a:r>
            <a:r>
              <a:rPr lang="de-DE" sz="1600" dirty="0"/>
              <a:t> </a:t>
            </a:r>
            <a:r>
              <a:rPr lang="de-DE" sz="1600" dirty="0" err="1"/>
              <a:t>access</a:t>
            </a:r>
            <a:r>
              <a:rPr lang="de-DE" sz="1600" dirty="0"/>
              <a:t> </a:t>
            </a:r>
            <a:r>
              <a:rPr lang="de-DE" sz="1600" dirty="0" err="1"/>
              <a:t>to</a:t>
            </a:r>
            <a:r>
              <a:rPr lang="de-DE" sz="1600" dirty="0"/>
              <a:t> </a:t>
            </a:r>
            <a:r>
              <a:rPr lang="de-DE" sz="1600" dirty="0" err="1"/>
              <a:t>the</a:t>
            </a:r>
            <a:r>
              <a:rPr lang="de-DE" sz="1600" dirty="0"/>
              <a:t> AI </a:t>
            </a:r>
            <a:r>
              <a:rPr lang="de-DE" sz="1600" dirty="0" err="1"/>
              <a:t>chatbot</a:t>
            </a:r>
            <a:r>
              <a:rPr lang="de-DE" sz="1600" dirty="0"/>
              <a:t>. </a:t>
            </a:r>
          </a:p>
        </p:txBody>
      </p:sp>
      <p:sp>
        <p:nvSpPr>
          <p:cNvPr id="78" name="Textfeld 77">
            <a:extLst>
              <a:ext uri="{FF2B5EF4-FFF2-40B4-BE49-F238E27FC236}">
                <a16:creationId xmlns:a16="http://schemas.microsoft.com/office/drawing/2014/main" id="{419F4DC9-4E0C-C835-2481-C3F36D1ED369}"/>
              </a:ext>
            </a:extLst>
          </p:cNvPr>
          <p:cNvSpPr txBox="1"/>
          <p:nvPr/>
        </p:nvSpPr>
        <p:spPr>
          <a:xfrm>
            <a:off x="6577856" y="4002829"/>
            <a:ext cx="4867408" cy="27578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just" defTabSz="540000">
              <a:lnSpc>
                <a:spcPct val="120000"/>
              </a:lnSpc>
              <a:spcAft>
                <a:spcPts val="400"/>
              </a:spcAft>
              <a:buClr>
                <a:schemeClr val="accent2"/>
              </a:buClr>
            </a:pPr>
            <a:r>
              <a:rPr lang="de-DE" sz="1600" dirty="0"/>
              <a:t>AI </a:t>
            </a:r>
            <a:r>
              <a:rPr lang="de-DE" sz="1600" dirty="0" err="1"/>
              <a:t>partner</a:t>
            </a:r>
            <a:r>
              <a:rPr lang="de-DE" sz="1600" dirty="0"/>
              <a:t> </a:t>
            </a:r>
            <a:r>
              <a:rPr lang="de-DE" sz="1600" dirty="0" err="1"/>
              <a:t>provides</a:t>
            </a:r>
            <a:r>
              <a:rPr lang="de-DE" sz="1600" dirty="0"/>
              <a:t> </a:t>
            </a:r>
            <a:r>
              <a:rPr lang="de-DE" sz="1600" dirty="0" err="1"/>
              <a:t>its</a:t>
            </a:r>
            <a:r>
              <a:rPr lang="de-DE" sz="1600" dirty="0"/>
              <a:t> </a:t>
            </a:r>
            <a:r>
              <a:rPr lang="de-DE" sz="1600" dirty="0" err="1"/>
              <a:t>chatbot</a:t>
            </a:r>
            <a:endParaRPr lang="de-DE" sz="1600" dirty="0"/>
          </a:p>
        </p:txBody>
      </p:sp>
      <p:sp>
        <p:nvSpPr>
          <p:cNvPr id="79" name="TrackerNum 85">
            <a:extLst>
              <a:ext uri="{FF2B5EF4-FFF2-40B4-BE49-F238E27FC236}">
                <a16:creationId xmlns:a16="http://schemas.microsoft.com/office/drawing/2014/main" id="{F7FEEFA4-A84D-E115-B5AC-76122C4C55F7}"/>
              </a:ext>
            </a:extLst>
          </p:cNvPr>
          <p:cNvSpPr>
            <a:spLocks/>
          </p:cNvSpPr>
          <p:nvPr>
            <p:custDataLst>
              <p:tags r:id="rId10"/>
            </p:custDataLst>
          </p:nvPr>
        </p:nvSpPr>
        <p:spPr bwMode="gray">
          <a:xfrm>
            <a:off x="6166488" y="4530672"/>
            <a:ext cx="292500" cy="292500"/>
          </a:xfrm>
          <a:prstGeom prst="ellipse">
            <a:avLst/>
          </a:prstGeom>
          <a:solidFill>
            <a:srgbClr val="0070C0"/>
          </a:solidFill>
          <a:ln w="63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wrap="none" lIns="0" tIns="0" rIns="0" bIns="0" rtlCol="0" anchor="ctr" anchorCtr="1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63"/>
              </a:spcBef>
              <a:spcAft>
                <a:spcPts val="163"/>
              </a:spcAft>
              <a:buClr>
                <a:srgbClr val="E8E8E8"/>
              </a:buClr>
              <a:buSzTx/>
              <a:buFontTx/>
              <a:buNone/>
              <a:tabLst/>
              <a:defRPr/>
            </a:pPr>
            <a:r>
              <a:rPr lang="en-GB" sz="1400" b="1" kern="0" dirty="0">
                <a:solidFill>
                  <a:prstClr val="white"/>
                </a:solidFill>
              </a:rPr>
              <a:t>4</a:t>
            </a:r>
            <a:endParaRPr kumimoji="0" lang="en-GB" sz="1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80" name="Textfeld 79">
            <a:extLst>
              <a:ext uri="{FF2B5EF4-FFF2-40B4-BE49-F238E27FC236}">
                <a16:creationId xmlns:a16="http://schemas.microsoft.com/office/drawing/2014/main" id="{90C71218-95CE-7DD3-909F-CF60454EE08A}"/>
              </a:ext>
            </a:extLst>
          </p:cNvPr>
          <p:cNvSpPr txBox="1"/>
          <p:nvPr/>
        </p:nvSpPr>
        <p:spPr>
          <a:xfrm>
            <a:off x="6623152" y="4469538"/>
            <a:ext cx="5049062" cy="57124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just" defTabSz="540000">
              <a:lnSpc>
                <a:spcPct val="120000"/>
              </a:lnSpc>
              <a:spcAft>
                <a:spcPts val="400"/>
              </a:spcAft>
              <a:buClr>
                <a:schemeClr val="accent2"/>
              </a:buClr>
            </a:pPr>
            <a:r>
              <a:rPr lang="de-DE" sz="1600" dirty="0"/>
              <a:t>The </a:t>
            </a:r>
            <a:r>
              <a:rPr lang="de-DE" sz="1600" dirty="0" err="1"/>
              <a:t>sales</a:t>
            </a:r>
            <a:r>
              <a:rPr lang="de-DE" sz="1600" dirty="0"/>
              <a:t> </a:t>
            </a:r>
            <a:r>
              <a:rPr lang="de-DE" sz="1600" dirty="0" err="1"/>
              <a:t>representative</a:t>
            </a:r>
            <a:r>
              <a:rPr lang="de-DE" sz="1600" dirty="0"/>
              <a:t> </a:t>
            </a:r>
            <a:r>
              <a:rPr lang="de-DE" sz="1600" dirty="0" err="1"/>
              <a:t>prepares</a:t>
            </a:r>
            <a:r>
              <a:rPr lang="de-DE" sz="1600" dirty="0"/>
              <a:t> </a:t>
            </a:r>
            <a:r>
              <a:rPr lang="de-DE" sz="1600" dirty="0" err="1"/>
              <a:t>for</a:t>
            </a:r>
            <a:r>
              <a:rPr lang="de-DE" sz="1600" dirty="0"/>
              <a:t>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exam</a:t>
            </a:r>
            <a:r>
              <a:rPr lang="de-DE" sz="1600" dirty="0"/>
              <a:t>. </a:t>
            </a:r>
            <a:br>
              <a:rPr lang="de-DE" sz="1600" dirty="0"/>
            </a:br>
            <a:r>
              <a:rPr lang="de-DE" sz="1600" dirty="0"/>
              <a:t>Feedback </a:t>
            </a:r>
            <a:r>
              <a:rPr lang="de-DE" sz="1600" dirty="0" err="1"/>
              <a:t>provision</a:t>
            </a:r>
            <a:r>
              <a:rPr lang="de-DE" sz="1600" dirty="0"/>
              <a:t> after </a:t>
            </a:r>
            <a:r>
              <a:rPr lang="de-DE" sz="1600" dirty="0" err="1"/>
              <a:t>completing</a:t>
            </a:r>
            <a:r>
              <a:rPr lang="de-DE" sz="1600" dirty="0"/>
              <a:t>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certification</a:t>
            </a:r>
            <a:r>
              <a:rPr lang="de-DE" sz="1600" dirty="0"/>
              <a:t> </a:t>
            </a:r>
          </a:p>
        </p:txBody>
      </p:sp>
      <p:sp>
        <p:nvSpPr>
          <p:cNvPr id="82" name="TrackerNum 85">
            <a:extLst>
              <a:ext uri="{FF2B5EF4-FFF2-40B4-BE49-F238E27FC236}">
                <a16:creationId xmlns:a16="http://schemas.microsoft.com/office/drawing/2014/main" id="{C98E260B-DE77-39C3-FC93-296C78A67F85}"/>
              </a:ext>
            </a:extLst>
          </p:cNvPr>
          <p:cNvSpPr>
            <a:spLocks/>
          </p:cNvSpPr>
          <p:nvPr>
            <p:custDataLst>
              <p:tags r:id="rId11"/>
            </p:custDataLst>
          </p:nvPr>
        </p:nvSpPr>
        <p:spPr bwMode="gray">
          <a:xfrm>
            <a:off x="6122946" y="5229128"/>
            <a:ext cx="292500" cy="292500"/>
          </a:xfrm>
          <a:prstGeom prst="ellipse">
            <a:avLst/>
          </a:prstGeom>
          <a:solidFill>
            <a:srgbClr val="0070C0"/>
          </a:solidFill>
          <a:ln w="63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wrap="none" lIns="0" tIns="0" rIns="0" bIns="0" rtlCol="0" anchor="ctr" anchorCtr="1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163"/>
              </a:spcBef>
              <a:spcAft>
                <a:spcPts val="163"/>
              </a:spcAft>
              <a:buClr>
                <a:srgbClr val="E8E8E8"/>
              </a:buClr>
              <a:buSzTx/>
              <a:buFontTx/>
              <a:buNone/>
              <a:tabLst/>
              <a:defRPr/>
            </a:pPr>
            <a:r>
              <a:rPr kumimoji="0" lang="en-GB" sz="1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5</a:t>
            </a:r>
          </a:p>
        </p:txBody>
      </p:sp>
      <p:sp>
        <p:nvSpPr>
          <p:cNvPr id="83" name="Textfeld 82">
            <a:extLst>
              <a:ext uri="{FF2B5EF4-FFF2-40B4-BE49-F238E27FC236}">
                <a16:creationId xmlns:a16="http://schemas.microsoft.com/office/drawing/2014/main" id="{81CB346F-47E7-615D-2B79-EA24552E1A13}"/>
              </a:ext>
            </a:extLst>
          </p:cNvPr>
          <p:cNvSpPr txBox="1"/>
          <p:nvPr/>
        </p:nvSpPr>
        <p:spPr>
          <a:xfrm>
            <a:off x="6577990" y="5222837"/>
            <a:ext cx="5763490" cy="27578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pPr algn="just" defTabSz="540000">
              <a:lnSpc>
                <a:spcPct val="120000"/>
              </a:lnSpc>
              <a:spcAft>
                <a:spcPts val="400"/>
              </a:spcAft>
              <a:buClr>
                <a:schemeClr val="accent2"/>
              </a:buClr>
            </a:pPr>
            <a:r>
              <a:rPr lang="de-DE" sz="1600" dirty="0"/>
              <a:t>OVB </a:t>
            </a:r>
            <a:r>
              <a:rPr lang="de-DE" sz="1600" dirty="0" err="1"/>
              <a:t>analyzes</a:t>
            </a:r>
            <a:r>
              <a:rPr lang="de-DE" sz="1600" dirty="0"/>
              <a:t> </a:t>
            </a:r>
            <a:r>
              <a:rPr lang="de-DE" sz="1600" dirty="0" err="1"/>
              <a:t>user</a:t>
            </a:r>
            <a:r>
              <a:rPr lang="de-DE" sz="1600" dirty="0"/>
              <a:t> </a:t>
            </a:r>
            <a:r>
              <a:rPr lang="de-DE" sz="1600" dirty="0" err="1"/>
              <a:t>feedback</a:t>
            </a:r>
            <a:r>
              <a:rPr lang="de-DE" sz="1600" dirty="0"/>
              <a:t> </a:t>
            </a:r>
            <a:r>
              <a:rPr lang="de-DE" sz="1600" dirty="0" err="1"/>
              <a:t>to</a:t>
            </a:r>
            <a:r>
              <a:rPr lang="de-DE" sz="1600" dirty="0"/>
              <a:t> </a:t>
            </a:r>
            <a:r>
              <a:rPr lang="de-DE" sz="1600" dirty="0" err="1"/>
              <a:t>further</a:t>
            </a:r>
            <a:r>
              <a:rPr lang="de-DE" sz="1600" dirty="0"/>
              <a:t> </a:t>
            </a:r>
            <a:r>
              <a:rPr lang="de-DE" sz="1600" dirty="0" err="1"/>
              <a:t>improve</a:t>
            </a:r>
            <a:r>
              <a:rPr lang="de-DE" sz="1600" dirty="0"/>
              <a:t> </a:t>
            </a:r>
            <a:r>
              <a:rPr lang="de-DE" sz="1600" dirty="0" err="1"/>
              <a:t>the</a:t>
            </a:r>
            <a:r>
              <a:rPr lang="de-DE" sz="1600" dirty="0"/>
              <a:t> </a:t>
            </a:r>
            <a:r>
              <a:rPr lang="de-DE" sz="1600" dirty="0" err="1"/>
              <a:t>solution</a:t>
            </a:r>
            <a:r>
              <a:rPr lang="de-DE" sz="1600" dirty="0"/>
              <a:t>.</a:t>
            </a:r>
          </a:p>
        </p:txBody>
      </p:sp>
      <p:sp>
        <p:nvSpPr>
          <p:cNvPr id="84" name="Ellipse 39">
            <a:extLst>
              <a:ext uri="{FF2B5EF4-FFF2-40B4-BE49-F238E27FC236}">
                <a16:creationId xmlns:a16="http://schemas.microsoft.com/office/drawing/2014/main" id="{41A1B281-FB4B-AAEB-B600-34999416022C}"/>
              </a:ext>
            </a:extLst>
          </p:cNvPr>
          <p:cNvSpPr/>
          <p:nvPr/>
        </p:nvSpPr>
        <p:spPr bwMode="gray">
          <a:xfrm>
            <a:off x="2150970" y="2563464"/>
            <a:ext cx="2057012" cy="1983070"/>
          </a:xfrm>
          <a:prstGeom prst="ellipse">
            <a:avLst/>
          </a:prstGeom>
          <a:solidFill>
            <a:srgbClr val="0070C0"/>
          </a:solidFill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tserrat" pitchFamily="2" charset="77"/>
              <a:cs typeface="Calibri" panose="020F0502020204030204" pitchFamily="34" charset="0"/>
            </a:endParaRPr>
          </a:p>
        </p:txBody>
      </p:sp>
      <p:sp>
        <p:nvSpPr>
          <p:cNvPr id="85" name="Textfeld 84">
            <a:extLst>
              <a:ext uri="{FF2B5EF4-FFF2-40B4-BE49-F238E27FC236}">
                <a16:creationId xmlns:a16="http://schemas.microsoft.com/office/drawing/2014/main" id="{334430A6-4141-0638-F475-EBD09A21F125}"/>
              </a:ext>
            </a:extLst>
          </p:cNvPr>
          <p:cNvSpPr txBox="1"/>
          <p:nvPr/>
        </p:nvSpPr>
        <p:spPr>
          <a:xfrm>
            <a:off x="2375428" y="3365221"/>
            <a:ext cx="1702598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Offering</a:t>
            </a:r>
            <a:br>
              <a:rPr lang="de-DE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 Proposition</a:t>
            </a:r>
            <a:endParaRPr lang="de-DE" sz="1600" i="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94CE9F9-BA09-EE0D-806A-F38891683606}"/>
              </a:ext>
            </a:extLst>
          </p:cNvPr>
          <p:cNvSpPr txBox="1"/>
          <p:nvPr/>
        </p:nvSpPr>
        <p:spPr>
          <a:xfrm>
            <a:off x="5832764" y="1723365"/>
            <a:ext cx="63592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0070C0"/>
                </a:solidFill>
              </a:rPr>
              <a:t>AI-</a:t>
            </a:r>
            <a:r>
              <a:rPr lang="de-DE" dirty="0" err="1">
                <a:solidFill>
                  <a:srgbClr val="0070C0"/>
                </a:solidFill>
              </a:rPr>
              <a:t>based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training</a:t>
            </a:r>
            <a:r>
              <a:rPr lang="de-DE" dirty="0">
                <a:solidFill>
                  <a:srgbClr val="0070C0"/>
                </a:solidFill>
              </a:rPr>
              <a:t> and </a:t>
            </a:r>
            <a:r>
              <a:rPr lang="de-DE" dirty="0" err="1">
                <a:solidFill>
                  <a:srgbClr val="0070C0"/>
                </a:solidFill>
              </a:rPr>
              <a:t>qualification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of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sales</a:t>
            </a:r>
            <a:r>
              <a:rPr lang="de-DE" dirty="0">
                <a:solidFill>
                  <a:srgbClr val="0070C0"/>
                </a:solidFill>
              </a:rPr>
              <a:t> </a:t>
            </a:r>
            <a:r>
              <a:rPr lang="de-DE" dirty="0" err="1">
                <a:solidFill>
                  <a:srgbClr val="0070C0"/>
                </a:solidFill>
              </a:rPr>
              <a:t>teams</a:t>
            </a:r>
            <a:r>
              <a:rPr lang="de-DE" dirty="0">
                <a:solidFill>
                  <a:srgbClr val="0070C0"/>
                </a:solidFill>
              </a:rPr>
              <a:t> (OVB Case)</a:t>
            </a: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CFEDC43C-AE97-3CEB-A378-C8B74C749AD1}"/>
              </a:ext>
            </a:extLst>
          </p:cNvPr>
          <p:cNvGrpSpPr/>
          <p:nvPr/>
        </p:nvGrpSpPr>
        <p:grpSpPr>
          <a:xfrm>
            <a:off x="2105272" y="2507129"/>
            <a:ext cx="2199859" cy="2120351"/>
            <a:chOff x="551759" y="533180"/>
            <a:chExt cx="2508444" cy="2432798"/>
          </a:xfrm>
        </p:grpSpPr>
        <p:grpSp>
          <p:nvGrpSpPr>
            <p:cNvPr id="4" name="Gruppieren 3">
              <a:extLst>
                <a:ext uri="{FF2B5EF4-FFF2-40B4-BE49-F238E27FC236}">
                  <a16:creationId xmlns:a16="http://schemas.microsoft.com/office/drawing/2014/main" id="{C8E9EDCF-5F42-4552-7110-0D186EC943BA}"/>
                </a:ext>
              </a:extLst>
            </p:cNvPr>
            <p:cNvGrpSpPr/>
            <p:nvPr/>
          </p:nvGrpSpPr>
          <p:grpSpPr>
            <a:xfrm>
              <a:off x="551759" y="533180"/>
              <a:ext cx="2508444" cy="2432798"/>
              <a:chOff x="7045058" y="2387167"/>
              <a:chExt cx="2676030" cy="2474501"/>
            </a:xfr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9" name="TextBox 140">
                <a:extLst>
                  <a:ext uri="{FF2B5EF4-FFF2-40B4-BE49-F238E27FC236}">
                    <a16:creationId xmlns:a16="http://schemas.microsoft.com/office/drawing/2014/main" id="{C2387DB9-04CF-BA08-1E52-BC8D36D7FB3D}"/>
                  </a:ext>
                </a:extLst>
              </p:cNvPr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7175125" y="2485316"/>
                <a:ext cx="2340217" cy="2265568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prstTxWarp prst="textCircle">
                  <a:avLst>
                    <a:gd name="adj" fmla="val 11119981"/>
                  </a:avLst>
                </a:prstTxWarp>
                <a:spAutoFit/>
              </a:bodyPr>
              <a:lstStyle>
                <a:lvl1pPr lvl="0" indent="0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Font typeface="Segoe UI" panose="020B0502040204020203" pitchFamily="34" charset="0"/>
                  <a:buChar char="​"/>
                  <a:defRPr sz="1600">
                    <a:cs typeface="Arial" panose="020B0604020202020204" pitchFamily="34" charset="0"/>
                  </a:defRPr>
                </a:lvl1pPr>
                <a:lvl2pPr marL="228600" lvl="1" indent="-225425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Font typeface="Wingdings" panose="05000000000000000000" pitchFamily="2" charset="2"/>
                  <a:buChar char=""/>
                  <a:defRPr sz="1600">
                    <a:cs typeface="Arial" panose="020B0604020202020204" pitchFamily="34" charset="0"/>
                  </a:defRPr>
                </a:lvl2pPr>
                <a:lvl3pPr marL="515938" lvl="2" indent="-287338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Font typeface="Arial" panose="020B0604020202020204" pitchFamily="34" charset="0"/>
                  <a:buChar char="—"/>
                  <a:defRPr sz="1600">
                    <a:cs typeface="Arial" panose="020B0604020202020204" pitchFamily="34" charset="0"/>
                  </a:defRPr>
                </a:lvl3pPr>
                <a:lvl4pPr marL="742950" lvl="3" indent="-182563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Font typeface="Arial" panose="020B0604020202020204" pitchFamily="34" charset="0"/>
                  <a:buChar char="»"/>
                  <a:defRPr sz="1600">
                    <a:cs typeface="Arial" panose="020B0604020202020204" pitchFamily="34" charset="0"/>
                  </a:defRPr>
                </a:lvl4pPr>
                <a:lvl5pPr marL="914400" lvl="4" indent="-136525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›"/>
                  <a:defRPr sz="1600">
                    <a:cs typeface="Arial" panose="020B0604020202020204" pitchFamily="34" charset="0"/>
                  </a:defRPr>
                </a:lvl5pPr>
                <a:lvl6pPr marL="1085850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6pPr>
                <a:lvl7pPr marL="1085850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7pPr>
                <a:lvl8pPr marL="1085850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8pPr>
                <a:lvl9pPr marL="1085850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Segoe UI" panose="020B0502040204020203" pitchFamily="34" charset="0"/>
                  <a:buChar char="​"/>
                  <a:tabLst/>
                  <a:defRPr/>
                </a:pPr>
                <a:r>
                  <a:rPr kumimoji="0" lang="de-DE" sz="7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arlow" pitchFamily="2" charset="77"/>
                    <a:cs typeface="Calibri" panose="020F0502020204030204" pitchFamily="34" charset="0"/>
                  </a:rPr>
                  <a:t>SYSTEM OF</a:t>
                </a:r>
                <a:r>
                  <a:rPr lang="de-DE" sz="700" dirty="0">
                    <a:solidFill>
                      <a:schemeClr val="bg1"/>
                    </a:solidFill>
                    <a:latin typeface="Barlow" pitchFamily="2" charset="77"/>
                    <a:cs typeface="Calibri" panose="020F0502020204030204" pitchFamily="34" charset="0"/>
                  </a:rPr>
                  <a:t> </a:t>
                </a:r>
                <a:r>
                  <a:rPr lang="de-DE" sz="700" b="1" dirty="0">
                    <a:solidFill>
                      <a:schemeClr val="bg1"/>
                    </a:solidFill>
                    <a:latin typeface="Barlow" pitchFamily="2" charset="77"/>
                    <a:cs typeface="Calibri" panose="020F0502020204030204" pitchFamily="34" charset="0"/>
                  </a:rPr>
                  <a:t>INSTITUTIONS</a:t>
                </a:r>
                <a:endParaRPr kumimoji="0" lang="de-DE" sz="7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Barlow" pitchFamily="2" charset="77"/>
                  <a:cs typeface="Calibri" panose="020F0502020204030204" pitchFamily="34" charset="0"/>
                </a:endParaRPr>
              </a:p>
            </p:txBody>
          </p:sp>
          <p:sp>
            <p:nvSpPr>
              <p:cNvPr id="10" name="Oval 9">
                <a:extLst>
                  <a:ext uri="{FF2B5EF4-FFF2-40B4-BE49-F238E27FC236}">
                    <a16:creationId xmlns:a16="http://schemas.microsoft.com/office/drawing/2014/main" id="{BA23663C-F244-2F4F-BA25-C06682AAB6C6}"/>
                  </a:ext>
                </a:extLst>
              </p:cNvPr>
              <p:cNvSpPr/>
              <p:nvPr/>
            </p:nvSpPr>
            <p:spPr bwMode="gray">
              <a:xfrm>
                <a:off x="7045058" y="2387167"/>
                <a:ext cx="2676030" cy="2474501"/>
              </a:xfrm>
              <a:prstGeom prst="ellipse">
                <a:avLst/>
              </a:prstGeom>
              <a:solidFill>
                <a:srgbClr val="CBD6DC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0" tIns="144000" rIns="144000" bIns="144000" rtlCol="0" anchor="t" anchorCtr="0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200"/>
                  </a:spcBef>
                  <a:spcAft>
                    <a:spcPts val="200"/>
                  </a:spcAft>
                  <a:buClr>
                    <a:srgbClr val="FFFFFF"/>
                  </a:buClr>
                  <a:buSzTx/>
                  <a:buFontTx/>
                  <a:buNone/>
                  <a:tabLst/>
                  <a:defRPr/>
                </a:pPr>
                <a:endParaRPr kumimoji="0" lang="de-DE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" name="Freeform 23">
                <a:extLst>
                  <a:ext uri="{FF2B5EF4-FFF2-40B4-BE49-F238E27FC236}">
                    <a16:creationId xmlns:a16="http://schemas.microsoft.com/office/drawing/2014/main" id="{162B19F8-1645-877F-BA93-799F956E18D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16603" y="3873216"/>
                <a:ext cx="1900703" cy="968088"/>
              </a:xfrm>
              <a:custGeom>
                <a:avLst/>
                <a:gdLst>
                  <a:gd name="T0" fmla="*/ 6235 w 6235"/>
                  <a:gd name="T1" fmla="*/ 990 h 3302"/>
                  <a:gd name="T2" fmla="*/ 1317 w 6235"/>
                  <a:gd name="T3" fmla="*/ 2308 h 3302"/>
                  <a:gd name="T4" fmla="*/ 0 w 6235"/>
                  <a:gd name="T5" fmla="*/ 990 h 3302"/>
                  <a:gd name="T6" fmla="*/ 1715 w 6235"/>
                  <a:gd name="T7" fmla="*/ 0 h 3302"/>
                  <a:gd name="T8" fmla="*/ 3927 w 6235"/>
                  <a:gd name="T9" fmla="*/ 593 h 3302"/>
                  <a:gd name="T10" fmla="*/ 4520 w 6235"/>
                  <a:gd name="T11" fmla="*/ 0 h 3302"/>
                  <a:gd name="T12" fmla="*/ 6235 w 6235"/>
                  <a:gd name="T13" fmla="*/ 990 h 3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35" h="3302">
                    <a:moveTo>
                      <a:pt x="6235" y="990"/>
                    </a:moveTo>
                    <a:cubicBezTo>
                      <a:pt x="5241" y="2712"/>
                      <a:pt x="3039" y="3302"/>
                      <a:pt x="1317" y="2308"/>
                    </a:cubicBezTo>
                    <a:cubicBezTo>
                      <a:pt x="770" y="1992"/>
                      <a:pt x="316" y="1538"/>
                      <a:pt x="0" y="990"/>
                    </a:cubicBezTo>
                    <a:lnTo>
                      <a:pt x="1715" y="0"/>
                    </a:lnTo>
                    <a:cubicBezTo>
                      <a:pt x="2162" y="775"/>
                      <a:pt x="3153" y="1041"/>
                      <a:pt x="3927" y="593"/>
                    </a:cubicBezTo>
                    <a:cubicBezTo>
                      <a:pt x="4174" y="451"/>
                      <a:pt x="4378" y="247"/>
                      <a:pt x="4520" y="0"/>
                    </a:cubicBezTo>
                    <a:lnTo>
                      <a:pt x="6235" y="990"/>
                    </a:lnTo>
                    <a:close/>
                  </a:path>
                </a:pathLst>
              </a:custGeom>
              <a:solidFill>
                <a:srgbClr val="0ABCEF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2" name="Freeform 21">
                <a:extLst>
                  <a:ext uri="{FF2B5EF4-FFF2-40B4-BE49-F238E27FC236}">
                    <a16:creationId xmlns:a16="http://schemas.microsoft.com/office/drawing/2014/main" id="{DA7CAB53-A47A-66A9-C487-B83396423E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66954" y="2578620"/>
                <a:ext cx="1097571" cy="1584260"/>
              </a:xfrm>
              <a:custGeom>
                <a:avLst/>
                <a:gdLst>
                  <a:gd name="T0" fmla="*/ 0 w 3600"/>
                  <a:gd name="T1" fmla="*/ 0 h 5400"/>
                  <a:gd name="T2" fmla="*/ 3600 w 3600"/>
                  <a:gd name="T3" fmla="*/ 3600 h 5400"/>
                  <a:gd name="T4" fmla="*/ 3118 w 3600"/>
                  <a:gd name="T5" fmla="*/ 5400 h 5400"/>
                  <a:gd name="T6" fmla="*/ 1403 w 3600"/>
                  <a:gd name="T7" fmla="*/ 4410 h 5400"/>
                  <a:gd name="T8" fmla="*/ 810 w 3600"/>
                  <a:gd name="T9" fmla="*/ 2198 h 5400"/>
                  <a:gd name="T10" fmla="*/ 0 w 3600"/>
                  <a:gd name="T11" fmla="*/ 1980 h 5400"/>
                  <a:gd name="T12" fmla="*/ 0 w 3600"/>
                  <a:gd name="T13" fmla="*/ 0 h 5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00" h="5400">
                    <a:moveTo>
                      <a:pt x="0" y="0"/>
                    </a:moveTo>
                    <a:cubicBezTo>
                      <a:pt x="1989" y="0"/>
                      <a:pt x="3600" y="1612"/>
                      <a:pt x="3600" y="3600"/>
                    </a:cubicBezTo>
                    <a:cubicBezTo>
                      <a:pt x="3600" y="4232"/>
                      <a:pt x="3434" y="4853"/>
                      <a:pt x="3118" y="5400"/>
                    </a:cubicBezTo>
                    <a:lnTo>
                      <a:pt x="1403" y="4410"/>
                    </a:lnTo>
                    <a:cubicBezTo>
                      <a:pt x="1851" y="3636"/>
                      <a:pt x="1585" y="2645"/>
                      <a:pt x="810" y="2198"/>
                    </a:cubicBezTo>
                    <a:cubicBezTo>
                      <a:pt x="564" y="2055"/>
                      <a:pt x="285" y="1980"/>
                      <a:pt x="0" y="1980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67FAE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1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3" name="Freeform 25">
                <a:extLst>
                  <a:ext uri="{FF2B5EF4-FFF2-40B4-BE49-F238E27FC236}">
                    <a16:creationId xmlns:a16="http://schemas.microsoft.com/office/drawing/2014/main" id="{BDB75E4B-3991-EBC9-9079-08F88D7567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12963" y="2578620"/>
                <a:ext cx="1253991" cy="1584260"/>
              </a:xfrm>
              <a:custGeom>
                <a:avLst/>
                <a:gdLst>
                  <a:gd name="T0" fmla="*/ 994 w 4111"/>
                  <a:gd name="T1" fmla="*/ 5400 h 5400"/>
                  <a:gd name="T2" fmla="*/ 2311 w 4111"/>
                  <a:gd name="T3" fmla="*/ 483 h 5400"/>
                  <a:gd name="T4" fmla="*/ 4111 w 4111"/>
                  <a:gd name="T5" fmla="*/ 0 h 5400"/>
                  <a:gd name="T6" fmla="*/ 4111 w 4111"/>
                  <a:gd name="T7" fmla="*/ 1980 h 5400"/>
                  <a:gd name="T8" fmla="*/ 2491 w 4111"/>
                  <a:gd name="T9" fmla="*/ 3600 h 5400"/>
                  <a:gd name="T10" fmla="*/ 2709 w 4111"/>
                  <a:gd name="T11" fmla="*/ 4410 h 5400"/>
                  <a:gd name="T12" fmla="*/ 994 w 4111"/>
                  <a:gd name="T13" fmla="*/ 5400 h 5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111" h="5400">
                    <a:moveTo>
                      <a:pt x="994" y="5400"/>
                    </a:moveTo>
                    <a:cubicBezTo>
                      <a:pt x="0" y="3679"/>
                      <a:pt x="590" y="1477"/>
                      <a:pt x="2311" y="483"/>
                    </a:cubicBezTo>
                    <a:cubicBezTo>
                      <a:pt x="2859" y="167"/>
                      <a:pt x="3480" y="0"/>
                      <a:pt x="4111" y="0"/>
                    </a:cubicBezTo>
                    <a:lnTo>
                      <a:pt x="4111" y="1980"/>
                    </a:lnTo>
                    <a:cubicBezTo>
                      <a:pt x="3217" y="1980"/>
                      <a:pt x="2491" y="2706"/>
                      <a:pt x="2491" y="3600"/>
                    </a:cubicBezTo>
                    <a:cubicBezTo>
                      <a:pt x="2491" y="3885"/>
                      <a:pt x="2566" y="4164"/>
                      <a:pt x="2709" y="4410"/>
                    </a:cubicBezTo>
                    <a:lnTo>
                      <a:pt x="994" y="5400"/>
                    </a:lnTo>
                    <a:close/>
                  </a:path>
                </a:pathLst>
              </a:custGeom>
              <a:solidFill>
                <a:srgbClr val="9FDDFD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de-DE" sz="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TextBox 139">
                <a:extLst>
                  <a:ext uri="{FF2B5EF4-FFF2-40B4-BE49-F238E27FC236}">
                    <a16:creationId xmlns:a16="http://schemas.microsoft.com/office/drawing/2014/main" id="{1B499A87-0896-C365-C54E-1F8254F17BF8}"/>
                  </a:ext>
                </a:extLst>
              </p:cNvPr>
              <p:cNvSpPr txBox="1"/>
              <p:nvPr>
                <p:custDataLst>
                  <p:tags r:id="rId15"/>
                </p:custDataLst>
              </p:nvPr>
            </p:nvSpPr>
            <p:spPr>
              <a:xfrm rot="1956140">
                <a:off x="7716862" y="2885339"/>
                <a:ext cx="1392429" cy="1542118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prstTxWarp prst="textCircle">
                  <a:avLst>
                    <a:gd name="adj" fmla="val 105327"/>
                  </a:avLst>
                </a:prstTxWarp>
                <a:spAutoFit/>
              </a:bodyPr>
              <a:lstStyle>
                <a:lvl1pPr lvl="0" indent="0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Font typeface="Segoe UI" panose="020B0502040204020203" pitchFamily="34" charset="0"/>
                  <a:buChar char="​"/>
                  <a:defRPr sz="1600">
                    <a:cs typeface="Arial" panose="020B0604020202020204" pitchFamily="34" charset="0"/>
                  </a:defRPr>
                </a:lvl1pPr>
                <a:lvl2pPr marL="228600" lvl="1" indent="-225425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Font typeface="Wingdings" panose="05000000000000000000" pitchFamily="2" charset="2"/>
                  <a:buChar char=""/>
                  <a:defRPr sz="1600">
                    <a:cs typeface="Arial" panose="020B0604020202020204" pitchFamily="34" charset="0"/>
                  </a:defRPr>
                </a:lvl2pPr>
                <a:lvl3pPr marL="515938" lvl="2" indent="-287338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Font typeface="Arial" panose="020B0604020202020204" pitchFamily="34" charset="0"/>
                  <a:buChar char="—"/>
                  <a:defRPr sz="1600">
                    <a:cs typeface="Arial" panose="020B0604020202020204" pitchFamily="34" charset="0"/>
                  </a:defRPr>
                </a:lvl3pPr>
                <a:lvl4pPr marL="742950" lvl="3" indent="-182563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Font typeface="Arial" panose="020B0604020202020204" pitchFamily="34" charset="0"/>
                  <a:buChar char="»"/>
                  <a:defRPr sz="1600">
                    <a:cs typeface="Arial" panose="020B0604020202020204" pitchFamily="34" charset="0"/>
                  </a:defRPr>
                </a:lvl4pPr>
                <a:lvl5pPr marL="914400" lvl="4" indent="-136525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›"/>
                  <a:defRPr sz="1600">
                    <a:cs typeface="Arial" panose="020B0604020202020204" pitchFamily="34" charset="0"/>
                  </a:defRPr>
                </a:lvl5pPr>
                <a:lvl6pPr marL="1085850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6pPr>
                <a:lvl7pPr marL="1085850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7pPr>
                <a:lvl8pPr marL="1085850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8pPr>
                <a:lvl9pPr marL="1085850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Segoe UI" panose="020B0502040204020203" pitchFamily="34" charset="0"/>
                  <a:buChar char="​"/>
                  <a:tabLst/>
                  <a:defRPr/>
                </a:pPr>
                <a:r>
                  <a:rPr kumimoji="0" lang="de-DE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arlow" pitchFamily="2" charset="77"/>
                    <a:cs typeface="Calibri" panose="020F0502020204030204" pitchFamily="34" charset="0"/>
                  </a:rPr>
                  <a:t>SYSTEM OF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Segoe UI" panose="020B0502040204020203" pitchFamily="34" charset="0"/>
                  <a:buChar char="​"/>
                  <a:tabLst/>
                  <a:defRPr/>
                </a:pPr>
                <a:r>
                  <a:rPr kumimoji="0" lang="de-DE" sz="10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arlow" pitchFamily="2" charset="77"/>
                    <a:cs typeface="Calibri" panose="020F0502020204030204" pitchFamily="34" charset="0"/>
                  </a:rPr>
                  <a:t>INTERACTION</a:t>
                </a:r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8B143A9A-E3FD-B3C2-DD30-54036467AD07}"/>
                  </a:ext>
                </a:extLst>
              </p:cNvPr>
              <p:cNvSpPr/>
              <p:nvPr/>
            </p:nvSpPr>
            <p:spPr bwMode="gray">
              <a:xfrm>
                <a:off x="7858705" y="3124037"/>
                <a:ext cx="1037296" cy="996795"/>
              </a:xfrm>
              <a:prstGeom prst="ellipse">
                <a:avLst/>
              </a:prstGeom>
              <a:solidFill>
                <a:srgbClr val="F9CE88"/>
              </a:soli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44000" tIns="144000" rIns="144000" bIns="144000" rtlCol="0" anchor="ctr" anchorCtr="0"/>
              <a:lstStyle/>
              <a:p>
                <a:pPr algn="ctr">
                  <a:spcBef>
                    <a:spcPts val="200"/>
                  </a:spcBef>
                  <a:spcAft>
                    <a:spcPts val="200"/>
                  </a:spcAft>
                  <a:buClr>
                    <a:schemeClr val="bg2"/>
                  </a:buClr>
                </a:pPr>
                <a:endParaRPr lang="de-DE" sz="700" b="1">
                  <a:solidFill>
                    <a:schemeClr val="bg1"/>
                  </a:solidFill>
                  <a:latin typeface="Barlow" pitchFamily="2" charset="77"/>
                  <a:cs typeface="Calibri" panose="020F0502020204030204" pitchFamily="34" charset="0"/>
                </a:endParaRPr>
              </a:p>
            </p:txBody>
          </p:sp>
          <p:sp>
            <p:nvSpPr>
              <p:cNvPr id="16" name="TextBox 140">
                <a:extLst>
                  <a:ext uri="{FF2B5EF4-FFF2-40B4-BE49-F238E27FC236}">
                    <a16:creationId xmlns:a16="http://schemas.microsoft.com/office/drawing/2014/main" id="{6024A967-112B-E457-2BB7-247046DB9DA4}"/>
                  </a:ext>
                </a:extLst>
              </p:cNvPr>
              <p:cNvSpPr txBox="1"/>
              <p:nvPr>
                <p:custDataLst>
                  <p:tags r:id="rId16"/>
                </p:custDataLst>
              </p:nvPr>
            </p:nvSpPr>
            <p:spPr>
              <a:xfrm rot="10800000">
                <a:off x="7221676" y="2491051"/>
                <a:ext cx="2340217" cy="2265568"/>
              </a:xfrm>
              <a:prstGeom prst="rect">
                <a:avLst/>
              </a:prstGeom>
            </p:spPr>
            <p:txBody>
              <a:bodyPr vert="horz" wrap="none" lIns="0" tIns="0" rIns="0" bIns="0" rtlCol="0">
                <a:prstTxWarp prst="textCircle">
                  <a:avLst>
                    <a:gd name="adj" fmla="val 11119981"/>
                  </a:avLst>
                </a:prstTxWarp>
                <a:spAutoFit/>
              </a:bodyPr>
              <a:lstStyle>
                <a:lvl1pPr lvl="0" indent="0">
                  <a:lnSpc>
                    <a:spcPct val="100000"/>
                  </a:lnSpc>
                  <a:spcBef>
                    <a:spcPts val="300"/>
                  </a:spcBef>
                  <a:spcAft>
                    <a:spcPts val="300"/>
                  </a:spcAft>
                  <a:buFont typeface="Segoe UI" panose="020B0502040204020203" pitchFamily="34" charset="0"/>
                  <a:buChar char="​"/>
                  <a:defRPr sz="1600">
                    <a:cs typeface="Arial" panose="020B0604020202020204" pitchFamily="34" charset="0"/>
                  </a:defRPr>
                </a:lvl1pPr>
                <a:lvl2pPr marL="228600" lvl="1" indent="-225425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Font typeface="Wingdings" panose="05000000000000000000" pitchFamily="2" charset="2"/>
                  <a:buChar char=""/>
                  <a:defRPr sz="1600">
                    <a:cs typeface="Arial" panose="020B0604020202020204" pitchFamily="34" charset="0"/>
                  </a:defRPr>
                </a:lvl2pPr>
                <a:lvl3pPr marL="515938" lvl="2" indent="-287338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Font typeface="Arial" panose="020B0604020202020204" pitchFamily="34" charset="0"/>
                  <a:buChar char="—"/>
                  <a:defRPr sz="1600">
                    <a:cs typeface="Arial" panose="020B0604020202020204" pitchFamily="34" charset="0"/>
                  </a:defRPr>
                </a:lvl3pPr>
                <a:lvl4pPr marL="742950" lvl="3" indent="-182563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Font typeface="Arial" panose="020B0604020202020204" pitchFamily="34" charset="0"/>
                  <a:buChar char="»"/>
                  <a:defRPr sz="1600">
                    <a:cs typeface="Arial" panose="020B0604020202020204" pitchFamily="34" charset="0"/>
                  </a:defRPr>
                </a:lvl4pPr>
                <a:lvl5pPr marL="914400" lvl="4" indent="-136525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›"/>
                  <a:defRPr sz="1600">
                    <a:cs typeface="Arial" panose="020B0604020202020204" pitchFamily="34" charset="0"/>
                  </a:defRPr>
                </a:lvl5pPr>
                <a:lvl6pPr marL="1085850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6pPr>
                <a:lvl7pPr marL="1085850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7pPr>
                <a:lvl8pPr marL="1085850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8pPr>
                <a:lvl9pPr marL="1085850" indent="-171450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SzPct val="100000"/>
                  <a:buFont typeface="Arial" panose="020B0604020202020204" pitchFamily="34" charset="0"/>
                  <a:buChar char="▫"/>
                  <a:defRPr sz="1600">
                    <a:cs typeface="Arial" panose="020B0604020202020204" pitchFamily="34" charset="0"/>
                  </a:defRPr>
                </a:lvl9pPr>
              </a:lstStyle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 typeface="Segoe UI" panose="020B0502040204020203" pitchFamily="34" charset="0"/>
                  <a:buChar char="​"/>
                  <a:tabLst/>
                  <a:defRPr/>
                </a:pPr>
                <a:r>
                  <a:rPr kumimoji="0" lang="de-DE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Barlow" pitchFamily="2" charset="77"/>
                    <a:cs typeface="Calibri" panose="020F0502020204030204" pitchFamily="34" charset="0"/>
                  </a:rPr>
                  <a:t>SYSTEM OF</a:t>
                </a:r>
                <a:r>
                  <a:rPr lang="de-DE" sz="900" dirty="0">
                    <a:solidFill>
                      <a:schemeClr val="bg1"/>
                    </a:solidFill>
                    <a:latin typeface="Barlow" pitchFamily="2" charset="77"/>
                    <a:cs typeface="Calibri" panose="020F0502020204030204" pitchFamily="34" charset="0"/>
                  </a:rPr>
                  <a:t> </a:t>
                </a:r>
                <a:r>
                  <a:rPr lang="de-DE" sz="900" b="1" dirty="0">
                    <a:solidFill>
                      <a:schemeClr val="bg1"/>
                    </a:solidFill>
                    <a:latin typeface="Barlow" pitchFamily="2" charset="77"/>
                    <a:cs typeface="Calibri" panose="020F0502020204030204" pitchFamily="34" charset="0"/>
                  </a:rPr>
                  <a:t>INSTITUTIONS</a:t>
                </a:r>
                <a:endParaRPr kumimoji="0" lang="de-DE" sz="9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Barlow" pitchFamily="2" charset="77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E34B12CF-D903-C704-B5A2-AC99A19CABBC}"/>
                </a:ext>
              </a:extLst>
            </p:cNvPr>
            <p:cNvSpPr>
              <a:spLocks/>
            </p:cNvSpPr>
            <p:nvPr/>
          </p:nvSpPr>
          <p:spPr bwMode="gray">
            <a:xfrm>
              <a:off x="1487852" y="1257631"/>
              <a:ext cx="623639" cy="979995"/>
            </a:xfrm>
            <a:prstGeom prst="rect">
              <a:avLst/>
            </a:prstGeom>
            <a:effectLst/>
          </p:spPr>
          <p:txBody>
            <a:bodyPr vert="horz" lIns="0" tIns="0" rIns="0" bIns="0" rtlCol="0" anchor="ctr">
              <a:noAutofit/>
            </a:bodyPr>
            <a:lstStyle/>
            <a:p>
              <a:pPr algn="ctr">
                <a:spcBef>
                  <a:spcPct val="0"/>
                </a:spcBef>
                <a:defRPr/>
              </a:pPr>
              <a:r>
                <a:rPr kumimoji="0" lang="de-DE" sz="9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Barlow" pitchFamily="2" charset="77"/>
                  <a:cs typeface="Calibri" panose="020F0502020204030204" pitchFamily="34" charset="0"/>
                </a:rPr>
                <a:t>SYSTEM </a:t>
              </a:r>
              <a:r>
                <a:rPr lang="de-DE" sz="900" dirty="0">
                  <a:solidFill>
                    <a:schemeClr val="bg1"/>
                  </a:solidFill>
                  <a:latin typeface="Barlow" pitchFamily="2" charset="77"/>
                  <a:cs typeface="Calibri" panose="020F0502020204030204" pitchFamily="34" charset="0"/>
                </a:rPr>
                <a:t>OF</a:t>
              </a:r>
              <a:br>
                <a:rPr lang="de-DE" sz="900" dirty="0">
                  <a:solidFill>
                    <a:schemeClr val="bg1"/>
                  </a:solidFill>
                  <a:latin typeface="Barlow" pitchFamily="2" charset="77"/>
                  <a:cs typeface="Calibri" panose="020F0502020204030204" pitchFamily="34" charset="0"/>
                </a:rPr>
              </a:br>
              <a:r>
                <a:rPr lang="de-DE" sz="900" b="1" dirty="0">
                  <a:solidFill>
                    <a:schemeClr val="bg1"/>
                  </a:solidFill>
                  <a:latin typeface="Barlow" pitchFamily="2" charset="77"/>
                  <a:cs typeface="Calibri" panose="020F0502020204030204" pitchFamily="34" charset="0"/>
                </a:rPr>
                <a:t>DATA</a:t>
              </a:r>
            </a:p>
          </p:txBody>
        </p:sp>
        <p:sp>
          <p:nvSpPr>
            <p:cNvPr id="7" name="TextBox 139">
              <a:extLst>
                <a:ext uri="{FF2B5EF4-FFF2-40B4-BE49-F238E27FC236}">
                  <a16:creationId xmlns:a16="http://schemas.microsoft.com/office/drawing/2014/main" id="{5DB43997-9297-90ED-8E8F-E5E162FCB515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 rot="9380882">
              <a:off x="1120110" y="1080844"/>
              <a:ext cx="1311289" cy="1451520"/>
            </a:xfrm>
            <a:prstGeom prst="rect">
              <a:avLst/>
            </a:prstGeom>
          </p:spPr>
          <p:txBody>
            <a:bodyPr vert="horz" wrap="none" lIns="0" tIns="0" rIns="0" bIns="0" rtlCol="0">
              <a:prstTxWarp prst="textCircle">
                <a:avLst>
                  <a:gd name="adj" fmla="val 234759"/>
                </a:avLst>
              </a:prstTxWarp>
              <a:spAutoFit/>
            </a:bodyPr>
            <a:lstStyle>
              <a:lvl1pPr lvl="0" indent="0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Font typeface="Segoe UI" panose="020B0502040204020203" pitchFamily="34" charset="0"/>
                <a:buChar char="​"/>
                <a:defRPr sz="1600">
                  <a:cs typeface="Arial" panose="020B0604020202020204" pitchFamily="34" charset="0"/>
                </a:defRPr>
              </a:lvl1pPr>
              <a:lvl2pPr marL="228600" lvl="1" indent="-225425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Font typeface="Wingdings" panose="05000000000000000000" pitchFamily="2" charset="2"/>
                <a:buChar char=""/>
                <a:defRPr sz="1600">
                  <a:cs typeface="Arial" panose="020B0604020202020204" pitchFamily="34" charset="0"/>
                </a:defRPr>
              </a:lvl2pPr>
              <a:lvl3pPr marL="515938" lvl="2" indent="-287338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Font typeface="Arial" panose="020B0604020202020204" pitchFamily="34" charset="0"/>
                <a:buChar char="—"/>
                <a:defRPr sz="1600">
                  <a:cs typeface="Arial" panose="020B0604020202020204" pitchFamily="34" charset="0"/>
                </a:defRPr>
              </a:lvl3pPr>
              <a:lvl4pPr marL="742950" lvl="3" indent="-18256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Font typeface="Arial" panose="020B0604020202020204" pitchFamily="34" charset="0"/>
                <a:buChar char="»"/>
                <a:defRPr sz="1600">
                  <a:cs typeface="Arial" panose="020B0604020202020204" pitchFamily="34" charset="0"/>
                </a:defRPr>
              </a:lvl4pPr>
              <a:lvl5pPr marL="914400" lvl="4" indent="-136525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›"/>
                <a:defRPr sz="1600">
                  <a:cs typeface="Arial" panose="020B0604020202020204" pitchFamily="34" charset="0"/>
                </a:defRPr>
              </a:lvl5pPr>
              <a:lvl6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6pPr>
              <a:lvl7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7pPr>
              <a:lvl8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8pPr>
              <a:lvl9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 typeface="Segoe UI" panose="020B0502040204020203" pitchFamily="34" charset="0"/>
                <a:buChar char="​"/>
                <a:tabLst/>
                <a:defRPr/>
              </a:pPr>
              <a:r>
                <a:rPr kumimoji="0" lang="de-DE" sz="9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Barlow" pitchFamily="2" charset="77"/>
                  <a:cs typeface="Calibri" panose="020F0502020204030204" pitchFamily="34" charset="0"/>
                </a:rPr>
                <a:t>SYSTEM </a:t>
              </a:r>
              <a:r>
                <a:rPr lang="de-DE" sz="900" dirty="0">
                  <a:solidFill>
                    <a:schemeClr val="bg1"/>
                  </a:solidFill>
                  <a:latin typeface="Barlow" pitchFamily="2" charset="77"/>
                  <a:cs typeface="Calibri" panose="020F0502020204030204" pitchFamily="34" charset="0"/>
                </a:rPr>
                <a:t>OF</a:t>
              </a:r>
              <a:endPara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rlow" pitchFamily="2" charset="77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 typeface="Segoe UI" panose="020B0502040204020203" pitchFamily="34" charset="0"/>
                <a:buChar char="​"/>
                <a:tabLst/>
                <a:defRPr/>
              </a:pPr>
              <a:r>
                <a:rPr kumimoji="0" lang="de-DE" sz="9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Barlow" pitchFamily="2" charset="77"/>
                  <a:cs typeface="Calibri" panose="020F0502020204030204" pitchFamily="34" charset="0"/>
                </a:rPr>
                <a:t>PARTICIPATION</a:t>
              </a:r>
            </a:p>
          </p:txBody>
        </p:sp>
        <p:sp>
          <p:nvSpPr>
            <p:cNvPr id="8" name="TextBox 139">
              <a:extLst>
                <a:ext uri="{FF2B5EF4-FFF2-40B4-BE49-F238E27FC236}">
                  <a16:creationId xmlns:a16="http://schemas.microsoft.com/office/drawing/2014/main" id="{61AB223B-DFCA-A2C3-F47B-D9E41F492524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>
            <a:xfrm>
              <a:off x="1010334" y="735773"/>
              <a:ext cx="1543548" cy="1714297"/>
            </a:xfrm>
            <a:prstGeom prst="rect">
              <a:avLst/>
            </a:prstGeom>
          </p:spPr>
          <p:txBody>
            <a:bodyPr vert="horz" wrap="none" lIns="0" tIns="0" rIns="0" bIns="0" rtlCol="0">
              <a:prstTxWarp prst="textArchDown">
                <a:avLst>
                  <a:gd name="adj" fmla="val 16419614"/>
                </a:avLst>
              </a:prstTxWarp>
              <a:spAutoFit/>
            </a:bodyPr>
            <a:lstStyle>
              <a:lvl1pPr lvl="0" indent="0">
                <a:lnSpc>
                  <a:spcPct val="100000"/>
                </a:lnSpc>
                <a:spcBef>
                  <a:spcPts val="300"/>
                </a:spcBef>
                <a:spcAft>
                  <a:spcPts val="300"/>
                </a:spcAft>
                <a:buFont typeface="Segoe UI" panose="020B0502040204020203" pitchFamily="34" charset="0"/>
                <a:buChar char="​"/>
                <a:defRPr sz="1600">
                  <a:cs typeface="Arial" panose="020B0604020202020204" pitchFamily="34" charset="0"/>
                </a:defRPr>
              </a:lvl1pPr>
              <a:lvl2pPr marL="228600" lvl="1" indent="-225425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Font typeface="Wingdings" panose="05000000000000000000" pitchFamily="2" charset="2"/>
                <a:buChar char=""/>
                <a:defRPr sz="1600">
                  <a:cs typeface="Arial" panose="020B0604020202020204" pitchFamily="34" charset="0"/>
                </a:defRPr>
              </a:lvl2pPr>
              <a:lvl3pPr marL="515938" lvl="2" indent="-287338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Font typeface="Arial" panose="020B0604020202020204" pitchFamily="34" charset="0"/>
                <a:buChar char="—"/>
                <a:defRPr sz="1600">
                  <a:cs typeface="Arial" panose="020B0604020202020204" pitchFamily="34" charset="0"/>
                </a:defRPr>
              </a:lvl3pPr>
              <a:lvl4pPr marL="742950" lvl="3" indent="-182563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Font typeface="Arial" panose="020B0604020202020204" pitchFamily="34" charset="0"/>
                <a:buChar char="»"/>
                <a:defRPr sz="1600">
                  <a:cs typeface="Arial" panose="020B0604020202020204" pitchFamily="34" charset="0"/>
                </a:defRPr>
              </a:lvl4pPr>
              <a:lvl5pPr marL="914400" lvl="4" indent="-136525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›"/>
                <a:defRPr sz="1600">
                  <a:cs typeface="Arial" panose="020B0604020202020204" pitchFamily="34" charset="0"/>
                </a:defRPr>
              </a:lvl5pPr>
              <a:lvl6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6pPr>
              <a:lvl7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7pPr>
              <a:lvl8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8pPr>
              <a:lvl9pPr marL="1085850" indent="-171450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SzPct val="100000"/>
                <a:buFont typeface="Arial" panose="020B0604020202020204" pitchFamily="34" charset="0"/>
                <a:buChar char="▫"/>
                <a:defRPr sz="1600">
                  <a:cs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 typeface="Segoe UI" panose="020B0502040204020203" pitchFamily="34" charset="0"/>
                <a:buChar char="​"/>
                <a:tabLst/>
                <a:defRPr/>
              </a:pPr>
              <a:r>
                <a:rPr kumimoji="0" lang="de-DE" sz="9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Barlow" pitchFamily="2" charset="77"/>
                  <a:cs typeface="Calibri" panose="020F0502020204030204" pitchFamily="34" charset="0"/>
                </a:rPr>
                <a:t>SYSTEM </a:t>
              </a:r>
              <a:r>
                <a:rPr lang="de-DE" sz="900" dirty="0">
                  <a:solidFill>
                    <a:schemeClr val="bg1"/>
                  </a:solidFill>
                  <a:latin typeface="Barlow" pitchFamily="2" charset="77"/>
                  <a:cs typeface="Calibri" panose="020F0502020204030204" pitchFamily="34" charset="0"/>
                </a:rPr>
                <a:t>OF</a:t>
              </a:r>
              <a:endPara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Barlow" pitchFamily="2" charset="77"/>
                <a:cs typeface="Calibri" panose="020F050202020403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300"/>
                </a:spcAft>
                <a:buClrTx/>
                <a:buSzTx/>
                <a:buFont typeface="Segoe UI" panose="020B0502040204020203" pitchFamily="34" charset="0"/>
                <a:buChar char="​"/>
                <a:tabLst/>
                <a:defRPr/>
              </a:pPr>
              <a:r>
                <a:rPr kumimoji="0" lang="de-DE" sz="9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Barlow" pitchFamily="2" charset="77"/>
                  <a:cs typeface="Calibri" panose="020F0502020204030204" pitchFamily="34" charset="0"/>
                </a:rPr>
                <a:t>OPERANT RESSOURCES</a:t>
              </a:r>
            </a:p>
          </p:txBody>
        </p:sp>
      </p:grpSp>
      <p:sp>
        <p:nvSpPr>
          <p:cNvPr id="17" name="Textfeld 16">
            <a:extLst>
              <a:ext uri="{FF2B5EF4-FFF2-40B4-BE49-F238E27FC236}">
                <a16:creationId xmlns:a16="http://schemas.microsoft.com/office/drawing/2014/main" id="{024638F2-1E9E-C6BD-9B19-F63699C670C4}"/>
              </a:ext>
            </a:extLst>
          </p:cNvPr>
          <p:cNvSpPr txBox="1"/>
          <p:nvPr/>
        </p:nvSpPr>
        <p:spPr>
          <a:xfrm>
            <a:off x="939355" y="1766766"/>
            <a:ext cx="40172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0070C0"/>
                </a:solidFill>
              </a:rPr>
              <a:t>Service Dominant Architecture (SDA)</a:t>
            </a:r>
          </a:p>
        </p:txBody>
      </p:sp>
      <p:pic>
        <p:nvPicPr>
          <p:cNvPr id="18" name="Grafik 17">
            <a:extLst>
              <a:ext uri="{FF2B5EF4-FFF2-40B4-BE49-F238E27FC236}">
                <a16:creationId xmlns:a16="http://schemas.microsoft.com/office/drawing/2014/main" id="{96C22B0E-9C54-14B0-29B5-80E2AD024552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87" y="3233762"/>
            <a:ext cx="1019175" cy="1019175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799282DC-D75A-060E-70C6-D20786095D07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876797" y="3368710"/>
            <a:ext cx="1123601" cy="41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6434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"/>
  <p:tag name="2LEVEL" val="0"/>
  <p:tag name="3LEVEL" val="0"/>
  <p:tag name="4LEVEL" val="0"/>
  <p:tag name="5LEVEL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"/>
  <p:tag name="2LEVEL" val="0"/>
  <p:tag name="3LEVEL" val="0"/>
  <p:tag name="4LEVEL" val="0"/>
  <p:tag name="5LEVEL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"/>
  <p:tag name="2LEVEL" val="0"/>
  <p:tag name="3LEVEL" val="0"/>
  <p:tag name="4LEVEL" val="0"/>
  <p:tag name="5LEVEL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"/>
  <p:tag name="2LEVEL" val="0"/>
  <p:tag name="3LEVEL" val="0"/>
  <p:tag name="4LEVEL" val="0"/>
  <p:tag name="5LEVEL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1LEVEL" val="0"/>
  <p:tag name="2LEVEL" val="0"/>
  <p:tag name="3LEVEL" val="0"/>
  <p:tag name="4LEVEL" val="0"/>
  <p:tag name="5LEVEL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TrackerNum"/>
</p:tagLst>
</file>

<file path=ppt/theme/theme1.xml><?xml version="1.0" encoding="utf-8"?>
<a:theme xmlns:a="http://schemas.openxmlformats.org/drawingml/2006/main" name="Office">
  <a:themeElements>
    <a:clrScheme name="Benutzerdefiniert 9">
      <a:dk1>
        <a:sysClr val="windowText" lastClr="000000"/>
      </a:dk1>
      <a:lt1>
        <a:sysClr val="window" lastClr="FFFFFF"/>
      </a:lt1>
      <a:dk2>
        <a:srgbClr val="569CA0"/>
      </a:dk2>
      <a:lt2>
        <a:srgbClr val="FFFFFF"/>
      </a:lt2>
      <a:accent1>
        <a:srgbClr val="6F9FA1"/>
      </a:accent1>
      <a:accent2>
        <a:srgbClr val="81A96D"/>
      </a:accent2>
      <a:accent3>
        <a:srgbClr val="C2A434"/>
      </a:accent3>
      <a:accent4>
        <a:srgbClr val="868686"/>
      </a:accent4>
      <a:accent5>
        <a:srgbClr val="6865A7"/>
      </a:accent5>
      <a:accent6>
        <a:srgbClr val="AE3E86"/>
      </a:accent6>
      <a:hlink>
        <a:srgbClr val="5F5F5F"/>
      </a:hlink>
      <a:folHlink>
        <a:srgbClr val="5F5F5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1174</Words>
  <Application>Microsoft Macintosh PowerPoint</Application>
  <PresentationFormat>Breitbild</PresentationFormat>
  <Paragraphs>152</Paragraphs>
  <Slides>11</Slides>
  <Notes>7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12</vt:i4>
      </vt:variant>
      <vt:variant>
        <vt:lpstr>Design</vt:lpstr>
      </vt:variant>
      <vt:variant>
        <vt:i4>2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26" baseType="lpstr">
      <vt:lpstr>__Inter_d65c78</vt:lpstr>
      <vt:lpstr>Arial</vt:lpstr>
      <vt:lpstr>Arial Black</vt:lpstr>
      <vt:lpstr>Barlow</vt:lpstr>
      <vt:lpstr>Calibri</vt:lpstr>
      <vt:lpstr>Calibri Light</vt:lpstr>
      <vt:lpstr>Georgia</vt:lpstr>
      <vt:lpstr>Montserrat</vt:lpstr>
      <vt:lpstr>Segoe UI</vt:lpstr>
      <vt:lpstr>Symbol</vt:lpstr>
      <vt:lpstr>Times New Roman</vt:lpstr>
      <vt:lpstr>Wingdings</vt:lpstr>
      <vt:lpstr>Office</vt:lpstr>
      <vt:lpstr>Benutzerdefiniertes Design</vt:lpstr>
      <vt:lpstr>think-cell Folie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...</dc:creator>
  <cp:keywords/>
  <dc:description/>
  <cp:lastModifiedBy>Markus Warg</cp:lastModifiedBy>
  <cp:revision>616</cp:revision>
  <cp:lastPrinted>2026-04-27T10:03:38Z</cp:lastPrinted>
  <dcterms:created xsi:type="dcterms:W3CDTF">2016-02-25T08:31:47Z</dcterms:created>
  <dcterms:modified xsi:type="dcterms:W3CDTF">2026-05-18T13:52:51Z</dcterms:modified>
  <cp:category/>
</cp:coreProperties>
</file>